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0080625" cy="6858000"/>
  <p:notesSz cx="6735763" cy="98663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7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81892"/>
    <a:srgbClr val="99CCFF"/>
    <a:srgbClr val="33CCFF"/>
    <a:srgbClr val="0099FF"/>
    <a:srgbClr val="000099"/>
    <a:srgbClr val="0000CC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50" d="100"/>
          <a:sy n="150" d="100"/>
        </p:scale>
        <p:origin x="-54" y="144"/>
      </p:cViewPr>
      <p:guideLst>
        <p:guide orient="horz" pos="2160"/>
        <p:guide pos="317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4858" tIns="47429" rIns="94858" bIns="47429" rtlCol="0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5374" y="0"/>
            <a:ext cx="2918831" cy="493316"/>
          </a:xfrm>
          <a:prstGeom prst="rect">
            <a:avLst/>
          </a:prstGeom>
        </p:spPr>
        <p:txBody>
          <a:bodyPr vert="horz" lIns="94858" tIns="47429" rIns="94858" bIns="47429" rtlCol="0"/>
          <a:lstStyle>
            <a:lvl1pPr algn="r">
              <a:defRPr sz="1300"/>
            </a:lvl1pPr>
          </a:lstStyle>
          <a:p>
            <a:fld id="{D2665107-29F9-4DC2-8087-40DC273BB58B}" type="datetimeFigureOut">
              <a:rPr lang="ru-RU" smtClean="0"/>
              <a:pPr/>
              <a:t>06.04.2023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50875" y="739775"/>
            <a:ext cx="5434013" cy="36988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858" tIns="47429" rIns="94858" bIns="47429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3577" y="4686500"/>
            <a:ext cx="5388610" cy="4439841"/>
          </a:xfrm>
          <a:prstGeom prst="rect">
            <a:avLst/>
          </a:prstGeom>
        </p:spPr>
        <p:txBody>
          <a:bodyPr vert="horz" lIns="94858" tIns="47429" rIns="94858" bIns="47429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4858" tIns="47429" rIns="94858" bIns="47429" rtlCol="0" anchor="b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5374" y="9371285"/>
            <a:ext cx="2918831" cy="493316"/>
          </a:xfrm>
          <a:prstGeom prst="rect">
            <a:avLst/>
          </a:prstGeom>
        </p:spPr>
        <p:txBody>
          <a:bodyPr vert="horz" lIns="94858" tIns="47429" rIns="94858" bIns="47429" rtlCol="0" anchor="b"/>
          <a:lstStyle>
            <a:lvl1pPr algn="r">
              <a:defRPr sz="1300"/>
            </a:lvl1pPr>
          </a:lstStyle>
          <a:p>
            <a:fld id="{A5BD8B50-3BF1-41DF-BAD7-8692955B6D4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BD8B50-3BF1-41DF-BAD7-8692955B6D45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6047" y="2130426"/>
            <a:ext cx="8568531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12094" y="3886200"/>
            <a:ext cx="7056438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08453" y="274639"/>
            <a:ext cx="2268141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4031" y="274639"/>
            <a:ext cx="6636411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96300" y="4406901"/>
            <a:ext cx="8568531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96300" y="2906713"/>
            <a:ext cx="8568531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04031" y="1600201"/>
            <a:ext cx="4452276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124318" y="1600201"/>
            <a:ext cx="4452276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04031" y="1535113"/>
            <a:ext cx="445402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4031" y="2174875"/>
            <a:ext cx="445402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120818" y="1535113"/>
            <a:ext cx="4455776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120818" y="2174875"/>
            <a:ext cx="445577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06.04.2023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06.04.2023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06.04.2023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032" y="273050"/>
            <a:ext cx="331645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41245" y="273051"/>
            <a:ext cx="563534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04032" y="1435101"/>
            <a:ext cx="331645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75873" y="4800600"/>
            <a:ext cx="6048375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75873" y="612775"/>
            <a:ext cx="6048375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75873" y="5367338"/>
            <a:ext cx="6048375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031" y="274638"/>
            <a:ext cx="9072563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04031" y="1600201"/>
            <a:ext cx="9072563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504031" y="6356351"/>
            <a:ext cx="235214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06.04.2023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444214" y="6356351"/>
            <a:ext cx="319219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224448" y="6356351"/>
            <a:ext cx="235214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jpeg"/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12" Type="http://schemas.openxmlformats.org/officeDocument/2006/relationships/image" Target="../media/image10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jpeg"/><Relationship Id="rId5" Type="http://schemas.openxmlformats.org/officeDocument/2006/relationships/image" Target="../media/image3.png"/><Relationship Id="rId10" Type="http://schemas.openxmlformats.org/officeDocument/2006/relationships/image" Target="../media/image8.jpe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Picture 11" descr="C:\Users\A.Khyangan\Desktop\images.jfif"/>
          <p:cNvPicPr>
            <a:picLocks noChangeAspect="1" noChangeArrowheads="1"/>
          </p:cNvPicPr>
          <p:nvPr/>
        </p:nvPicPr>
        <p:blipFill>
          <a:blip r:embed="rId3" cstate="print">
            <a:lum bright="30000"/>
          </a:blip>
          <a:srcRect l="23660"/>
          <a:stretch>
            <a:fillRect/>
          </a:stretch>
        </p:blipFill>
        <p:spPr bwMode="auto">
          <a:xfrm>
            <a:off x="3139535" y="-27384"/>
            <a:ext cx="3484953" cy="6984776"/>
          </a:xfrm>
          <a:prstGeom prst="rect">
            <a:avLst/>
          </a:prstGeom>
          <a:noFill/>
        </p:spPr>
      </p:pic>
      <p:pic>
        <p:nvPicPr>
          <p:cNvPr id="2059" name="Picture 11" descr="C:\Users\A.Khyangan\Desktop\images.jfif"/>
          <p:cNvPicPr>
            <a:picLocks noChangeAspect="1" noChangeArrowheads="1"/>
          </p:cNvPicPr>
          <p:nvPr/>
        </p:nvPicPr>
        <p:blipFill>
          <a:blip r:embed="rId3" cstate="print">
            <a:lum bright="30000"/>
          </a:blip>
          <a:srcRect l="23660"/>
          <a:stretch>
            <a:fillRect/>
          </a:stretch>
        </p:blipFill>
        <p:spPr bwMode="auto">
          <a:xfrm>
            <a:off x="6595672" y="-27384"/>
            <a:ext cx="3484953" cy="6984776"/>
          </a:xfrm>
          <a:prstGeom prst="rect">
            <a:avLst/>
          </a:prstGeom>
          <a:noFill/>
        </p:spPr>
      </p:pic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6984528" y="171797"/>
            <a:ext cx="2808064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kk-KZ" sz="1200" b="1" i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Инновациялық Еуразия Университетінің </a:t>
            </a:r>
            <a:r>
              <a:rPr lang="kk-KZ" sz="1200" b="1" i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Жоғары Екібастұз </a:t>
            </a:r>
            <a:r>
              <a:rPr lang="ru-RU" sz="1200" b="1" i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Колледжі</a:t>
            </a:r>
            <a:r>
              <a:rPr lang="ru-RU" sz="1200" b="1" i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1200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kk-KZ" sz="1200" b="1" i="1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kk-KZ" sz="1200" b="1" i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Высший Экибастузский </a:t>
            </a:r>
            <a:r>
              <a:rPr lang="kk-KZ" sz="1200" b="1" i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Колледж Инновационного Евразийского Университета </a:t>
            </a:r>
            <a:endParaRPr lang="ru-RU" sz="1200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7056536" y="4892967"/>
            <a:ext cx="3024336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b="1" i="1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ИнЕУЖЕК- </a:t>
            </a:r>
            <a:r>
              <a:rPr kumimoji="0" lang="kk-KZ" b="1" i="1" u="none" strike="noStrike" normalizeH="0" baseline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болашаққа апарар</a:t>
            </a:r>
            <a:r>
              <a:rPr kumimoji="0" lang="kk-KZ" b="1" i="1" u="none" strike="noStrike" normalizeH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жолың!</a:t>
            </a:r>
            <a:endParaRPr kumimoji="0" lang="ru-RU" b="1" i="1" u="none" strike="noStrike" normalizeH="0" baseline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b="1" i="1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ВЭКИнЕУ- </a:t>
            </a:r>
            <a:r>
              <a:rPr kumimoji="0" lang="kk-KZ" b="1" i="1" u="none" strike="noStrike" normalizeH="0" baseline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твой путь к успеху!</a:t>
            </a:r>
            <a:endParaRPr lang="ru-RU" b="1" i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1916314"/>
              </p:ext>
            </p:extLst>
          </p:nvPr>
        </p:nvGraphicFramePr>
        <p:xfrm>
          <a:off x="3456136" y="1988840"/>
          <a:ext cx="3024336" cy="35966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780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463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ru-RU" sz="16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200" b="1" kern="1200" dirty="0">
                          <a:solidFill>
                            <a:srgbClr val="081892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Біздің</a:t>
                      </a:r>
                      <a:r>
                        <a:rPr lang="kk-KZ" sz="1200" b="1" kern="1200" baseline="0" dirty="0">
                          <a:solidFill>
                            <a:srgbClr val="081892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kk-KZ" sz="1200" b="1" kern="1200" dirty="0">
                          <a:solidFill>
                            <a:srgbClr val="081892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екен</a:t>
                      </a:r>
                      <a:r>
                        <a:rPr lang="kk-KZ" sz="1200" b="1" kern="1200" baseline="0" dirty="0">
                          <a:solidFill>
                            <a:srgbClr val="081892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жайымыз: Екібастұз қаласы, </a:t>
                      </a:r>
                      <a:r>
                        <a:rPr lang="ru-RU" sz="1200" b="1" i="0" kern="1200" dirty="0" err="1">
                          <a:solidFill>
                            <a:srgbClr val="081892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Мәшһүр Жүсіп көшесі  </a:t>
                      </a:r>
                      <a:r>
                        <a:rPr lang="ru-RU" sz="1200" b="1" i="0" kern="1200" dirty="0">
                          <a:solidFill>
                            <a:srgbClr val="081892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23 </a:t>
                      </a:r>
                      <a:r>
                        <a:rPr lang="ru-RU" sz="1200" b="1" i="0" kern="1200" dirty="0" err="1">
                          <a:solidFill>
                            <a:srgbClr val="081892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үй</a:t>
                      </a:r>
                      <a:endParaRPr lang="ru-RU" sz="1200" b="1" i="0" kern="1200" dirty="0">
                        <a:solidFill>
                          <a:srgbClr val="081892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ru-RU" sz="16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400" b="1" kern="1200" dirty="0">
                          <a:solidFill>
                            <a:srgbClr val="08189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 (7187) 75-44-74,</a:t>
                      </a:r>
                    </a:p>
                    <a:p>
                      <a:r>
                        <a:rPr lang="kk-KZ" sz="1400" b="1" kern="1200" dirty="0">
                          <a:solidFill>
                            <a:srgbClr val="08189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75-43-50</a:t>
                      </a:r>
                    </a:p>
                    <a:p>
                      <a:r>
                        <a:rPr lang="kk-KZ" sz="1400" b="1" kern="1200" dirty="0" smtClean="0">
                          <a:solidFill>
                            <a:srgbClr val="08189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87</a:t>
                      </a:r>
                      <a:r>
                        <a:rPr lang="en-US" sz="1400" b="1" kern="1200" dirty="0" smtClean="0">
                          <a:solidFill>
                            <a:srgbClr val="08189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051211791</a:t>
                      </a:r>
                      <a:endParaRPr lang="ru-RU" sz="1400" b="1" dirty="0">
                        <a:solidFill>
                          <a:srgbClr val="08189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 dirty="0">
                          <a:solidFill>
                            <a:srgbClr val="08189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ek.ineu.edu.kz</a:t>
                      </a:r>
                      <a:endParaRPr lang="ru-RU" sz="1600" b="1" kern="1200" dirty="0">
                        <a:solidFill>
                          <a:srgbClr val="081892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dirty="0" err="1">
                          <a:solidFill>
                            <a:srgbClr val="08189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ek_ineu</a:t>
                      </a:r>
                      <a:endParaRPr lang="ru-RU" sz="1600" b="1" kern="1200" dirty="0">
                        <a:solidFill>
                          <a:srgbClr val="081892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ru-RU" sz="16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u="none" kern="1200" dirty="0" err="1">
                          <a:solidFill>
                            <a:srgbClr val="08189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ineuekb</a:t>
                      </a:r>
                      <a:endParaRPr lang="ru-RU" sz="1600" b="1" u="none" dirty="0">
                        <a:solidFill>
                          <a:srgbClr val="08189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ru-RU" sz="16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600" b="1" kern="1200" dirty="0" smtClean="0">
                          <a:solidFill>
                            <a:srgbClr val="08189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87</a:t>
                      </a:r>
                      <a:r>
                        <a:rPr lang="en-US" sz="1600" b="1" kern="1200" dirty="0" smtClean="0">
                          <a:solidFill>
                            <a:srgbClr val="08189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051211791</a:t>
                      </a:r>
                      <a:endParaRPr lang="ru-RU" sz="1600" b="1" dirty="0">
                        <a:solidFill>
                          <a:srgbClr val="08189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ru-RU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pic>
        <p:nvPicPr>
          <p:cNvPr id="2054" name="Picture 6" descr="C:\Users\A.Khyangan\Desktop\unnamed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88184" y="4509120"/>
            <a:ext cx="288032" cy="271634"/>
          </a:xfrm>
          <a:prstGeom prst="rect">
            <a:avLst/>
          </a:prstGeom>
          <a:noFill/>
        </p:spPr>
      </p:pic>
      <p:pic>
        <p:nvPicPr>
          <p:cNvPr id="2055" name="Picture 7" descr="C:\Users\A.Khyangan\Desktop\png-clipart-instagram-application-logo-logo-computer-icons-instagram-miscellaneous-text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888184" y="3717032"/>
            <a:ext cx="301617" cy="288031"/>
          </a:xfrm>
          <a:prstGeom prst="rect">
            <a:avLst/>
          </a:prstGeom>
          <a:noFill/>
        </p:spPr>
      </p:pic>
      <p:pic>
        <p:nvPicPr>
          <p:cNvPr id="2056" name="Picture 8" descr="C:\Users\A.Khyangan\Desktop\icons-5030998_960_720.png"/>
          <p:cNvPicPr>
            <a:picLocks noChangeAspect="1" noChangeArrowheads="1"/>
          </p:cNvPicPr>
          <p:nvPr/>
        </p:nvPicPr>
        <p:blipFill>
          <a:blip r:embed="rId6" cstate="print"/>
          <a:srcRect r="54725"/>
          <a:stretch>
            <a:fillRect/>
          </a:stretch>
        </p:blipFill>
        <p:spPr bwMode="auto">
          <a:xfrm>
            <a:off x="3672160" y="2564904"/>
            <a:ext cx="576064" cy="766069"/>
          </a:xfrm>
          <a:prstGeom prst="rect">
            <a:avLst/>
          </a:prstGeom>
          <a:noFill/>
        </p:spPr>
      </p:pic>
      <p:pic>
        <p:nvPicPr>
          <p:cNvPr id="2057" name="Picture 9" descr="C:\Users\A.Khyangan\Desktop\site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788741" y="3284984"/>
            <a:ext cx="459483" cy="288032"/>
          </a:xfrm>
          <a:prstGeom prst="rect">
            <a:avLst/>
          </a:prstGeom>
          <a:noFill/>
        </p:spPr>
      </p:pic>
      <p:pic>
        <p:nvPicPr>
          <p:cNvPr id="2058" name="Picture 10" descr="C:\Users\A.Khyangan\Desktop\facebook-logo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782687" y="4108673"/>
            <a:ext cx="537545" cy="328439"/>
          </a:xfrm>
          <a:prstGeom prst="rect">
            <a:avLst/>
          </a:prstGeom>
          <a:noFill/>
        </p:spPr>
      </p:pic>
      <p:sp>
        <p:nvSpPr>
          <p:cNvPr id="18" name="Прямоугольник 17"/>
          <p:cNvSpPr/>
          <p:nvPr/>
        </p:nvSpPr>
        <p:spPr>
          <a:xfrm>
            <a:off x="3744168" y="618073"/>
            <a:ext cx="259228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kk-KZ" sz="1100" b="1" i="1" dirty="0">
                <a:solidFill>
                  <a:srgbClr val="081892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Оқыту  мемлекеттік және орыс тілінде, күндізгі  мен сырттай нысан бойынша, бюджеттік және ақылы </a:t>
            </a:r>
            <a:r>
              <a:rPr lang="kk-KZ" sz="1100" b="1" i="1" dirty="0" smtClean="0">
                <a:solidFill>
                  <a:srgbClr val="081892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негізде </a:t>
            </a:r>
            <a:r>
              <a:rPr lang="kk-KZ" sz="1100" b="1" i="1" dirty="0">
                <a:solidFill>
                  <a:srgbClr val="081892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жүргізіледі</a:t>
            </a:r>
            <a:endParaRPr lang="ru-RU" sz="1100" i="1" dirty="0">
              <a:solidFill>
                <a:srgbClr val="08189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3704564" y="5154577"/>
            <a:ext cx="263189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sz="1100" b="1" i="1" dirty="0">
                <a:solidFill>
                  <a:srgbClr val="081892"/>
                </a:solidFill>
                <a:latin typeface="Times New Roman" pitchFamily="18" charset="0"/>
                <a:cs typeface="Times New Roman" pitchFamily="18" charset="0"/>
              </a:rPr>
              <a:t>Обучение проводится  на государственном и русском языках, </a:t>
            </a:r>
          </a:p>
          <a:p>
            <a:pPr algn="ctr"/>
            <a:r>
              <a:rPr lang="kk-KZ" sz="1100" b="1" i="1" dirty="0">
                <a:solidFill>
                  <a:srgbClr val="081892"/>
                </a:solidFill>
                <a:latin typeface="Times New Roman" pitchFamily="18" charset="0"/>
                <a:cs typeface="Times New Roman" pitchFamily="18" charset="0"/>
              </a:rPr>
              <a:t>по дневной и заочной форме, </a:t>
            </a:r>
          </a:p>
          <a:p>
            <a:pPr algn="ctr"/>
            <a:r>
              <a:rPr lang="kk-KZ" sz="1100" b="1" i="1" dirty="0">
                <a:solidFill>
                  <a:srgbClr val="081892"/>
                </a:solidFill>
                <a:latin typeface="Times New Roman" pitchFamily="18" charset="0"/>
                <a:cs typeface="Times New Roman" pitchFamily="18" charset="0"/>
              </a:rPr>
              <a:t>на бюджетной и платной основе</a:t>
            </a:r>
            <a:endParaRPr lang="ru-RU" sz="1100" dirty="0">
              <a:solidFill>
                <a:srgbClr val="08189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4" name="Picture 11" descr="C:\Users\A.Khyangan\Desktop\images.jfif"/>
          <p:cNvPicPr>
            <a:picLocks noChangeAspect="1" noChangeArrowheads="1"/>
          </p:cNvPicPr>
          <p:nvPr/>
        </p:nvPicPr>
        <p:blipFill>
          <a:blip r:embed="rId3" cstate="print">
            <a:lum bright="30000"/>
          </a:blip>
          <a:srcRect l="23660"/>
          <a:stretch>
            <a:fillRect/>
          </a:stretch>
        </p:blipFill>
        <p:spPr bwMode="auto">
          <a:xfrm>
            <a:off x="-100825" y="-27384"/>
            <a:ext cx="3268929" cy="6984776"/>
          </a:xfrm>
          <a:prstGeom prst="rect">
            <a:avLst/>
          </a:prstGeom>
          <a:noFill/>
        </p:spPr>
      </p:pic>
      <p:pic>
        <p:nvPicPr>
          <p:cNvPr id="1026" name="Picture 2" descr="C:\Users\A.Khyangan\Desktop\geometka.pn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744168" y="1988840"/>
            <a:ext cx="576064" cy="576064"/>
          </a:xfrm>
          <a:prstGeom prst="rect">
            <a:avLst/>
          </a:prstGeom>
          <a:noFill/>
        </p:spPr>
      </p:pic>
      <p:pic>
        <p:nvPicPr>
          <p:cNvPr id="2" name="Picture 2" descr="C:\Users\A.Khyangan\Downloads\WhatsApp Image 2023-02-08 at 13.39.50.jpe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6894547" y="2728628"/>
            <a:ext cx="3042309" cy="199651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22" name="Рисунок 21" descr="LOGOKAZ"/>
          <p:cNvPicPr/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7848624" y="1628800"/>
            <a:ext cx="1080120" cy="1008112"/>
          </a:xfrm>
          <a:prstGeom prst="rect">
            <a:avLst/>
          </a:prstGeom>
          <a:noFill/>
        </p:spPr>
      </p:pic>
      <p:pic>
        <p:nvPicPr>
          <p:cNvPr id="1027" name="Picture 3" descr="C:\Users\A.Khyangan\Downloads\WhatsApp Image 2023-02-08 at 13.46.54.jpeg"/>
          <p:cNvPicPr>
            <a:picLocks noChangeAspect="1" noChangeArrowheads="1"/>
          </p:cNvPicPr>
          <p:nvPr/>
        </p:nvPicPr>
        <p:blipFill>
          <a:blip r:embed="rId12" cstate="print"/>
          <a:srcRect t="8697" r="6515" b="7239"/>
          <a:stretch>
            <a:fillRect/>
          </a:stretch>
        </p:blipFill>
        <p:spPr bwMode="auto">
          <a:xfrm>
            <a:off x="71760" y="116632"/>
            <a:ext cx="3203114" cy="2160240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028" name="Picture 4" descr="C:\Users\A.Khyangan\Downloads\WhatsApp Image 2023-02-08 at 13.46.24.jpeg"/>
          <p:cNvPicPr>
            <a:picLocks noChangeAspect="1" noChangeArrowheads="1"/>
          </p:cNvPicPr>
          <p:nvPr/>
        </p:nvPicPr>
        <p:blipFill>
          <a:blip r:embed="rId13" cstate="print"/>
          <a:srcRect t="9798" r="1298"/>
          <a:stretch>
            <a:fillRect/>
          </a:stretch>
        </p:blipFill>
        <p:spPr bwMode="auto">
          <a:xfrm>
            <a:off x="71760" y="4797152"/>
            <a:ext cx="3240360" cy="2060848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029" name="Picture 5" descr="C:\Users\A.Khyangan\Downloads\WhatsApp Image 2023-02-08 at 14.01.20.jpeg"/>
          <p:cNvPicPr>
            <a:picLocks noChangeAspect="1" noChangeArrowheads="1"/>
          </p:cNvPicPr>
          <p:nvPr/>
        </p:nvPicPr>
        <p:blipFill>
          <a:blip r:embed="rId14" cstate="print"/>
          <a:srcRect t="9525"/>
          <a:stretch>
            <a:fillRect/>
          </a:stretch>
        </p:blipFill>
        <p:spPr bwMode="auto">
          <a:xfrm>
            <a:off x="143768" y="2457078"/>
            <a:ext cx="3130206" cy="2124050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1" descr="C:\Users\A.Khyangan\Desktop\images.jfif"/>
          <p:cNvPicPr>
            <a:picLocks noChangeAspect="1" noChangeArrowheads="1"/>
          </p:cNvPicPr>
          <p:nvPr/>
        </p:nvPicPr>
        <p:blipFill>
          <a:blip r:embed="rId2" cstate="print">
            <a:lum bright="40000"/>
          </a:blip>
          <a:srcRect l="23660"/>
          <a:stretch>
            <a:fillRect/>
          </a:stretch>
        </p:blipFill>
        <p:spPr bwMode="auto">
          <a:xfrm>
            <a:off x="2232000" y="0"/>
            <a:ext cx="3384376" cy="6885384"/>
          </a:xfrm>
          <a:prstGeom prst="rect">
            <a:avLst/>
          </a:prstGeom>
          <a:noFill/>
        </p:spPr>
      </p:pic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3779938" y="4776829"/>
            <a:ext cx="2988318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  <a:scene3d>
              <a:camera prst="isometricOffAxis1Right"/>
              <a:lightRig rig="threePt" dir="t"/>
            </a:scene3d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1" u="none" strike="noStrike" cap="none" normalizeH="0" baseline="0" dirty="0">
                <a:ln>
                  <a:noFill/>
                </a:ln>
                <a:solidFill>
                  <a:srgbClr val="99CC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 </a:t>
            </a:r>
            <a:r>
              <a:rPr kumimoji="0" lang="ru-RU" sz="4000" b="1" i="1" u="none" strike="noStrike" cap="none" normalizeH="0" baseline="0" dirty="0" err="1">
                <a:ln>
                  <a:noFill/>
                </a:ln>
                <a:solidFill>
                  <a:srgbClr val="99CC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жыл</a:t>
            </a:r>
            <a:r>
              <a:rPr kumimoji="0" lang="ru-RU" sz="4000" b="1" i="1" u="none" strike="noStrike" cap="none" normalizeH="0" baseline="0" dirty="0">
                <a:ln>
                  <a:noFill/>
                </a:ln>
                <a:solidFill>
                  <a:srgbClr val="99CC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10 ай</a:t>
            </a:r>
            <a:endParaRPr kumimoji="0" lang="ru-RU" sz="1600" b="1" i="1" u="none" strike="noStrike" cap="none" normalizeH="0" baseline="0" dirty="0">
              <a:ln>
                <a:noFill/>
              </a:ln>
              <a:solidFill>
                <a:srgbClr val="99CCFF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1" u="none" strike="noStrike" cap="none" normalizeH="0" baseline="0" dirty="0">
                <a:ln>
                  <a:noFill/>
                </a:ln>
                <a:solidFill>
                  <a:srgbClr val="99CC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/ 2 года </a:t>
            </a:r>
            <a:endParaRPr kumimoji="0" lang="ru-RU" sz="1600" b="1" i="1" u="none" strike="noStrike" cap="none" normalizeH="0" baseline="0" dirty="0">
              <a:ln>
                <a:noFill/>
              </a:ln>
              <a:solidFill>
                <a:srgbClr val="99CCFF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4000" b="1" i="1" dirty="0">
                <a:solidFill>
                  <a:srgbClr val="99CC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10</a:t>
            </a:r>
            <a:r>
              <a:rPr kumimoji="0" lang="ru-RU" sz="4000" b="1" i="1" u="none" strike="noStrike" cap="none" normalizeH="0" baseline="0" dirty="0">
                <a:ln>
                  <a:noFill/>
                </a:ln>
                <a:solidFill>
                  <a:srgbClr val="99CC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месяцев </a:t>
            </a:r>
            <a:endParaRPr kumimoji="0" lang="ru-RU" sz="5400" b="1" i="1" u="none" strike="noStrike" cap="none" normalizeH="0" baseline="0" dirty="0">
              <a:ln>
                <a:noFill/>
              </a:ln>
              <a:solidFill>
                <a:srgbClr val="99CCFF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3600151" y="1700808"/>
            <a:ext cx="2988319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  <a:scene3d>
              <a:camera prst="isometricOffAxis1Right"/>
              <a:lightRig rig="threePt" dir="t"/>
            </a:scene3d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4000" b="1" i="1" dirty="0">
                <a:solidFill>
                  <a:srgbClr val="99CC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</a:t>
            </a:r>
            <a:r>
              <a:rPr kumimoji="0" lang="ru-RU" sz="4000" b="1" i="1" u="none" strike="noStrike" cap="none" normalizeH="0" baseline="0" dirty="0">
                <a:ln>
                  <a:noFill/>
                </a:ln>
                <a:solidFill>
                  <a:srgbClr val="99CC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4000" b="1" i="1" u="none" strike="noStrike" cap="none" normalizeH="0" baseline="0" dirty="0" err="1">
                <a:ln>
                  <a:noFill/>
                </a:ln>
                <a:solidFill>
                  <a:srgbClr val="99CC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жыл</a:t>
            </a:r>
            <a:r>
              <a:rPr kumimoji="0" lang="ru-RU" sz="4000" b="1" i="1" u="none" strike="noStrike" cap="none" normalizeH="0" baseline="0" dirty="0">
                <a:ln>
                  <a:noFill/>
                </a:ln>
                <a:solidFill>
                  <a:srgbClr val="99CC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10 ай</a:t>
            </a:r>
            <a:endParaRPr kumimoji="0" lang="ru-RU" sz="1600" b="1" i="1" u="none" strike="noStrike" cap="none" normalizeH="0" baseline="0" dirty="0">
              <a:ln>
                <a:noFill/>
              </a:ln>
              <a:solidFill>
                <a:srgbClr val="99CCFF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1" u="none" strike="noStrike" cap="none" normalizeH="0" baseline="0" dirty="0">
                <a:ln>
                  <a:noFill/>
                </a:ln>
                <a:solidFill>
                  <a:srgbClr val="99CC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/ 3 года </a:t>
            </a:r>
            <a:endParaRPr kumimoji="0" lang="ru-RU" sz="1600" b="1" i="1" u="none" strike="noStrike" cap="none" normalizeH="0" baseline="0" dirty="0">
              <a:ln>
                <a:noFill/>
              </a:ln>
              <a:solidFill>
                <a:srgbClr val="99CCFF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4000" b="1" i="1" dirty="0">
                <a:solidFill>
                  <a:srgbClr val="99CC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10</a:t>
            </a:r>
            <a:r>
              <a:rPr kumimoji="0" lang="ru-RU" sz="4000" b="1" i="1" u="none" strike="noStrike" cap="none" normalizeH="0" baseline="0" dirty="0">
                <a:ln>
                  <a:noFill/>
                </a:ln>
                <a:solidFill>
                  <a:srgbClr val="99CC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месяцев </a:t>
            </a:r>
            <a:endParaRPr kumimoji="0" lang="ru-RU" sz="5400" b="1" i="1" u="none" strike="noStrike" cap="none" normalizeH="0" baseline="0" dirty="0">
              <a:ln>
                <a:noFill/>
              </a:ln>
              <a:solidFill>
                <a:srgbClr val="99CCFF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5" name="Picture 11" descr="C:\Users\A.Khyangan\Desktop\images.jfif"/>
          <p:cNvPicPr>
            <a:picLocks noChangeAspect="1" noChangeArrowheads="1"/>
          </p:cNvPicPr>
          <p:nvPr/>
        </p:nvPicPr>
        <p:blipFill>
          <a:blip r:embed="rId2" cstate="print">
            <a:lum bright="40000"/>
          </a:blip>
          <a:srcRect l="23660"/>
          <a:stretch>
            <a:fillRect/>
          </a:stretch>
        </p:blipFill>
        <p:spPr bwMode="auto">
          <a:xfrm>
            <a:off x="0" y="0"/>
            <a:ext cx="3384376" cy="6885384"/>
          </a:xfrm>
          <a:prstGeom prst="rect">
            <a:avLst/>
          </a:prstGeom>
          <a:noFill/>
        </p:spPr>
      </p:pic>
      <p:pic>
        <p:nvPicPr>
          <p:cNvPr id="13" name="Picture 11" descr="C:\Users\A.Khyangan\Desktop\images.jfif"/>
          <p:cNvPicPr>
            <a:picLocks noChangeAspect="1" noChangeArrowheads="1"/>
          </p:cNvPicPr>
          <p:nvPr/>
        </p:nvPicPr>
        <p:blipFill>
          <a:blip r:embed="rId2" cstate="print">
            <a:lum bright="40000"/>
          </a:blip>
          <a:srcRect l="23660"/>
          <a:stretch>
            <a:fillRect/>
          </a:stretch>
        </p:blipFill>
        <p:spPr bwMode="auto">
          <a:xfrm>
            <a:off x="6696496" y="0"/>
            <a:ext cx="3384376" cy="6885384"/>
          </a:xfrm>
          <a:prstGeom prst="rect">
            <a:avLst/>
          </a:prstGeom>
          <a:noFill/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71760" y="113719"/>
            <a:ext cx="3312368" cy="65556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indent="449263" algn="ctr" fontAlgn="base">
              <a:spcBef>
                <a:spcPct val="0"/>
              </a:spcBef>
              <a:spcAft>
                <a:spcPct val="0"/>
              </a:spcAft>
            </a:pPr>
            <a:r>
              <a:rPr lang="kk-KZ" sz="900" b="1" i="1" dirty="0">
                <a:solidFill>
                  <a:srgbClr val="081892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Құрметті түлек</a:t>
            </a:r>
            <a:r>
              <a:rPr lang="kk-KZ" sz="900" b="1" i="1" dirty="0" smtClean="0">
                <a:solidFill>
                  <a:srgbClr val="081892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!</a:t>
            </a:r>
          </a:p>
          <a:p>
            <a:pPr lvl="0" indent="449263" algn="ctr" fontAlgn="base">
              <a:spcBef>
                <a:spcPct val="0"/>
              </a:spcBef>
              <a:spcAft>
                <a:spcPct val="0"/>
              </a:spcAft>
            </a:pPr>
            <a:r>
              <a:rPr lang="kk-KZ" sz="750" b="1" dirty="0" smtClean="0">
                <a:solidFill>
                  <a:srgbClr val="081892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Инновациялық </a:t>
            </a:r>
            <a:r>
              <a:rPr lang="kk-KZ" sz="750" b="1" dirty="0">
                <a:solidFill>
                  <a:srgbClr val="081892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Еуразия Университетінің Жоғары Екібастұз </a:t>
            </a:r>
            <a:r>
              <a:rPr lang="kk-KZ" sz="750" b="1" dirty="0" smtClean="0">
                <a:solidFill>
                  <a:srgbClr val="081892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Колледжі  (Қазақстан </a:t>
            </a:r>
            <a:r>
              <a:rPr lang="kk-KZ" sz="750" b="1" dirty="0">
                <a:solidFill>
                  <a:srgbClr val="081892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Республикасының мемлекеттік жалпыға білім беру міндетті стандартының талаптарына сәйкестігі есептеліп, аттестаттан өткен. </a:t>
            </a:r>
            <a:r>
              <a:rPr lang="kk-KZ" sz="750" b="1" dirty="0" smtClean="0">
                <a:solidFill>
                  <a:srgbClr val="081892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"Қ</a:t>
            </a:r>
            <a:r>
              <a:rPr lang="en-US" sz="750" b="1" dirty="0" smtClean="0">
                <a:solidFill>
                  <a:srgbClr val="081892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</a:t>
            </a:r>
            <a:r>
              <a:rPr lang="kk-KZ" sz="750" b="1" dirty="0" smtClean="0">
                <a:solidFill>
                  <a:srgbClr val="081892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зақстан Р</a:t>
            </a:r>
            <a:r>
              <a:rPr lang="en-US" sz="750" b="1" dirty="0" err="1" smtClean="0">
                <a:solidFill>
                  <a:srgbClr val="081892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ec</a:t>
            </a:r>
            <a:r>
              <a:rPr lang="kk-KZ" sz="750" b="1" dirty="0" smtClean="0">
                <a:solidFill>
                  <a:srgbClr val="081892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публикасы Оқу-ағарту министрлігі білім саласында сапаны қамтамасыз ету комитетінің Павлодар облысының білім саласында сапаны қамтамасыз ету департаменті" Мемлекеттік мекемесі,  </a:t>
            </a:r>
            <a:r>
              <a:rPr lang="kk-KZ" sz="750" b="1" dirty="0">
                <a:solidFill>
                  <a:srgbClr val="081892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Бұйрық №137,  берілген күні  24.03.2023 жыл)  келесі </a:t>
            </a:r>
            <a:r>
              <a:rPr lang="kk-KZ" sz="750" b="1" dirty="0" smtClean="0">
                <a:solidFill>
                  <a:srgbClr val="081892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мамандықтар </a:t>
            </a:r>
            <a:r>
              <a:rPr lang="kk-KZ" sz="750" b="1" dirty="0">
                <a:solidFill>
                  <a:srgbClr val="081892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бойынша 2023-2024 оқу жылына талапкерлерді қабылдауды жоспарлайды: </a:t>
            </a:r>
            <a:endParaRPr lang="kk-KZ" sz="750" b="1" dirty="0">
              <a:solidFill>
                <a:srgbClr val="081892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kk-KZ" sz="750" b="1" dirty="0" smtClean="0">
              <a:solidFill>
                <a:srgbClr val="081892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sz="750" b="1" dirty="0" smtClean="0">
                <a:solidFill>
                  <a:srgbClr val="081892"/>
                </a:solidFill>
                <a:latin typeface="Times New Roman" pitchFamily="18" charset="0"/>
                <a:cs typeface="Times New Roman" pitchFamily="18" charset="0"/>
              </a:rPr>
              <a:t>Мамандығы</a:t>
            </a:r>
            <a:r>
              <a:rPr lang="kk-KZ" sz="750" b="1" dirty="0">
                <a:solidFill>
                  <a:srgbClr val="081892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kk-KZ" sz="750" dirty="0" smtClean="0">
                <a:solidFill>
                  <a:srgbClr val="081892"/>
                </a:solidFill>
                <a:latin typeface="Times New Roman" pitchFamily="18" charset="0"/>
                <a:cs typeface="Times New Roman" pitchFamily="18" charset="0"/>
              </a:rPr>
              <a:t>01120100 </a:t>
            </a:r>
            <a:r>
              <a:rPr lang="kk-KZ" sz="750" dirty="0">
                <a:solidFill>
                  <a:srgbClr val="081892"/>
                </a:solidFill>
                <a:latin typeface="Times New Roman" pitchFamily="18" charset="0"/>
                <a:cs typeface="Times New Roman" pitchFamily="18" charset="0"/>
              </a:rPr>
              <a:t>Мектепке дейінгі тәрбие және оқыту</a:t>
            </a:r>
            <a:endParaRPr lang="ru-RU" sz="750" dirty="0">
              <a:solidFill>
                <a:srgbClr val="081892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sz="750" dirty="0" smtClean="0">
                <a:solidFill>
                  <a:srgbClr val="081892"/>
                </a:solidFill>
                <a:latin typeface="Times New Roman" pitchFamily="18" charset="0"/>
                <a:cs typeface="Times New Roman" pitchFamily="18" charset="0"/>
              </a:rPr>
              <a:t>Біліктілігі</a:t>
            </a:r>
            <a:r>
              <a:rPr lang="kk-KZ" sz="750" dirty="0">
                <a:solidFill>
                  <a:srgbClr val="081892"/>
                </a:solidFill>
                <a:latin typeface="Times New Roman" pitchFamily="18" charset="0"/>
                <a:cs typeface="Times New Roman" pitchFamily="18" charset="0"/>
              </a:rPr>
              <a:t>: 4S01120102 Мектепке дейінгі тәрбие мен оқыту ұйымдарының </a:t>
            </a:r>
            <a:r>
              <a:rPr lang="kk-KZ" sz="750" dirty="0" smtClean="0">
                <a:solidFill>
                  <a:srgbClr val="081892"/>
                </a:solidFill>
                <a:latin typeface="Times New Roman" pitchFamily="18" charset="0"/>
                <a:cs typeface="Times New Roman" pitchFamily="18" charset="0"/>
              </a:rPr>
              <a:t>тәрбиешісі</a:t>
            </a:r>
          </a:p>
          <a:p>
            <a:endParaRPr lang="kk-KZ" sz="750" dirty="0">
              <a:solidFill>
                <a:srgbClr val="081892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sz="750" b="1" dirty="0" smtClean="0">
                <a:solidFill>
                  <a:srgbClr val="081892"/>
                </a:solidFill>
                <a:latin typeface="Times New Roman" pitchFamily="18" charset="0"/>
                <a:cs typeface="Times New Roman" pitchFamily="18" charset="0"/>
              </a:rPr>
              <a:t>Мамандығы</a:t>
            </a:r>
            <a:r>
              <a:rPr lang="kk-KZ" sz="750" b="1" dirty="0">
                <a:solidFill>
                  <a:srgbClr val="081892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kk-KZ" sz="750" dirty="0">
                <a:solidFill>
                  <a:srgbClr val="081892"/>
                </a:solidFill>
                <a:latin typeface="Times New Roman" pitchFamily="18" charset="0"/>
                <a:cs typeface="Times New Roman" pitchFamily="18" charset="0"/>
              </a:rPr>
              <a:t>01140100 Бастауыш білім беру педагогикасы мен әдістемесі</a:t>
            </a:r>
            <a:endParaRPr lang="ru-RU" sz="750" dirty="0">
              <a:solidFill>
                <a:srgbClr val="081892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sz="750" dirty="0">
                <a:solidFill>
                  <a:srgbClr val="081892"/>
                </a:solidFill>
                <a:latin typeface="Times New Roman" pitchFamily="18" charset="0"/>
                <a:cs typeface="Times New Roman" pitchFamily="18" charset="0"/>
              </a:rPr>
              <a:t>Біліктілігі: 4S01140101 Бастауыш білім беру  мұғалімі</a:t>
            </a:r>
            <a:endParaRPr lang="ru-RU" sz="750" dirty="0">
              <a:solidFill>
                <a:srgbClr val="081892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750" dirty="0" smtClean="0">
              <a:solidFill>
                <a:srgbClr val="081892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sz="750" b="1" dirty="0" smtClean="0">
                <a:solidFill>
                  <a:srgbClr val="081892"/>
                </a:solidFill>
                <a:latin typeface="Times New Roman" pitchFamily="18" charset="0"/>
                <a:cs typeface="Times New Roman" pitchFamily="18" charset="0"/>
              </a:rPr>
              <a:t>Мамандығы: </a:t>
            </a:r>
            <a:r>
              <a:rPr lang="kk-KZ" sz="750" dirty="0" smtClean="0">
                <a:solidFill>
                  <a:srgbClr val="081892"/>
                </a:solidFill>
                <a:latin typeface="Times New Roman" pitchFamily="18" charset="0"/>
                <a:cs typeface="Times New Roman" pitchFamily="18" charset="0"/>
              </a:rPr>
              <a:t>01140600  </a:t>
            </a:r>
            <a:r>
              <a:rPr lang="kk-KZ" sz="750" dirty="0">
                <a:solidFill>
                  <a:srgbClr val="081892"/>
                </a:solidFill>
                <a:latin typeface="Times New Roman" pitchFamily="18" charset="0"/>
                <a:cs typeface="Times New Roman" pitchFamily="18" charset="0"/>
              </a:rPr>
              <a:t>Негізгі орта білім берудегі тіл мен әдебиетті оқытудың педагогикасы мен әдістемесі	</a:t>
            </a:r>
            <a:endParaRPr lang="ru-RU" sz="750" dirty="0">
              <a:solidFill>
                <a:srgbClr val="081892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sz="750" dirty="0">
                <a:solidFill>
                  <a:srgbClr val="081892"/>
                </a:solidFill>
                <a:latin typeface="Times New Roman" pitchFamily="18" charset="0"/>
                <a:cs typeface="Times New Roman" pitchFamily="18" charset="0"/>
              </a:rPr>
              <a:t>Біліктілігі: 4S01140601 Қазақ тілі мен әдебиеті мұғалімі</a:t>
            </a:r>
            <a:endParaRPr lang="ru-RU" sz="750" dirty="0">
              <a:solidFill>
                <a:srgbClr val="081892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sz="750" dirty="0">
                <a:solidFill>
                  <a:srgbClr val="081892"/>
                </a:solidFill>
                <a:latin typeface="Times New Roman" pitchFamily="18" charset="0"/>
                <a:cs typeface="Times New Roman" pitchFamily="18" charset="0"/>
              </a:rPr>
              <a:t>Біліктілігі: 4S01140602 Орыс тілі мен әдебиеті мұғалімі</a:t>
            </a:r>
            <a:endParaRPr lang="ru-RU" sz="750" dirty="0">
              <a:solidFill>
                <a:srgbClr val="081892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sz="750" dirty="0">
                <a:solidFill>
                  <a:srgbClr val="081892"/>
                </a:solidFill>
                <a:latin typeface="Times New Roman" pitchFamily="18" charset="0"/>
                <a:cs typeface="Times New Roman" pitchFamily="18" charset="0"/>
              </a:rPr>
              <a:t>Біліктілігі: 4S01140605 Шетел тілі мұғалімі</a:t>
            </a:r>
          </a:p>
          <a:p>
            <a:endParaRPr lang="ru-RU" sz="750" dirty="0">
              <a:solidFill>
                <a:srgbClr val="081892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sz="750" b="1" dirty="0">
                <a:solidFill>
                  <a:srgbClr val="081892"/>
                </a:solidFill>
                <a:latin typeface="Times New Roman" pitchFamily="18" charset="0"/>
                <a:cs typeface="Times New Roman" pitchFamily="18" charset="0"/>
              </a:rPr>
              <a:t>Мамандығы</a:t>
            </a:r>
            <a:r>
              <a:rPr lang="kk-KZ" sz="750" b="1" dirty="0" smtClean="0">
                <a:solidFill>
                  <a:srgbClr val="081892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kk-KZ" sz="750" dirty="0" smtClean="0">
                <a:solidFill>
                  <a:srgbClr val="081892"/>
                </a:solidFill>
                <a:latin typeface="Times New Roman" pitchFamily="18" charset="0"/>
                <a:cs typeface="Times New Roman" pitchFamily="18" charset="0"/>
              </a:rPr>
              <a:t>01140700 </a:t>
            </a:r>
            <a:r>
              <a:rPr lang="kk-KZ" sz="750" dirty="0">
                <a:solidFill>
                  <a:srgbClr val="081892"/>
                </a:solidFill>
                <a:latin typeface="Times New Roman" pitchFamily="18" charset="0"/>
                <a:cs typeface="Times New Roman" pitchFamily="18" charset="0"/>
              </a:rPr>
              <a:t>Информатика	</a:t>
            </a:r>
            <a:endParaRPr lang="ru-RU" sz="750" dirty="0">
              <a:solidFill>
                <a:srgbClr val="081892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sz="750" dirty="0">
                <a:solidFill>
                  <a:srgbClr val="081892"/>
                </a:solidFill>
                <a:latin typeface="Times New Roman" pitchFamily="18" charset="0"/>
                <a:cs typeface="Times New Roman" pitchFamily="18" charset="0"/>
              </a:rPr>
              <a:t>Біліктілігі:4S01140701 Бастауыш және негізгі орта білім берудің информатика мұғалімі</a:t>
            </a:r>
          </a:p>
          <a:p>
            <a:endParaRPr lang="ru-RU" sz="750" dirty="0">
              <a:solidFill>
                <a:srgbClr val="081892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sz="750" b="1" dirty="0">
                <a:solidFill>
                  <a:srgbClr val="081892"/>
                </a:solidFill>
                <a:latin typeface="Times New Roman" pitchFamily="18" charset="0"/>
                <a:cs typeface="Times New Roman" pitchFamily="18" charset="0"/>
              </a:rPr>
              <a:t>Мамандығы: </a:t>
            </a:r>
            <a:r>
              <a:rPr lang="kk-KZ" sz="750" dirty="0">
                <a:solidFill>
                  <a:srgbClr val="081892"/>
                </a:solidFill>
                <a:latin typeface="Times New Roman" pitchFamily="18" charset="0"/>
                <a:cs typeface="Times New Roman" pitchFamily="18" charset="0"/>
              </a:rPr>
              <a:t>01140500 Дене тәрбиесі және спорт</a:t>
            </a:r>
            <a:endParaRPr lang="ru-RU" sz="750" dirty="0">
              <a:solidFill>
                <a:srgbClr val="081892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sz="750" dirty="0">
                <a:solidFill>
                  <a:srgbClr val="081892"/>
                </a:solidFill>
                <a:latin typeface="Times New Roman" pitchFamily="18" charset="0"/>
                <a:cs typeface="Times New Roman" pitchFamily="18" charset="0"/>
              </a:rPr>
              <a:t>Біліктілігі: 4S01140501 Дене тәрбиесі мұғалімі</a:t>
            </a:r>
          </a:p>
          <a:p>
            <a:endParaRPr lang="ru-RU" sz="750" dirty="0">
              <a:solidFill>
                <a:srgbClr val="081892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sz="750" b="1" dirty="0">
                <a:solidFill>
                  <a:srgbClr val="081892"/>
                </a:solidFill>
                <a:latin typeface="Times New Roman" pitchFamily="18" charset="0"/>
                <a:cs typeface="Times New Roman" pitchFamily="18" charset="0"/>
              </a:rPr>
              <a:t>Мамандығы</a:t>
            </a:r>
            <a:r>
              <a:rPr lang="kk-KZ" sz="750" b="1" dirty="0" smtClean="0">
                <a:solidFill>
                  <a:srgbClr val="081892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kk-KZ" sz="750" dirty="0" smtClean="0">
                <a:solidFill>
                  <a:srgbClr val="081892"/>
                </a:solidFill>
                <a:latin typeface="Times New Roman" pitchFamily="18" charset="0"/>
                <a:cs typeface="Times New Roman" pitchFamily="18" charset="0"/>
              </a:rPr>
              <a:t>06120200 </a:t>
            </a:r>
            <a:r>
              <a:rPr lang="kk-KZ" sz="750" dirty="0">
                <a:solidFill>
                  <a:srgbClr val="081892"/>
                </a:solidFill>
                <a:latin typeface="Times New Roman" pitchFamily="18" charset="0"/>
                <a:cs typeface="Times New Roman" pitchFamily="18" charset="0"/>
              </a:rPr>
              <a:t>Ақпараттық қауіпсіздік жүйелері</a:t>
            </a:r>
            <a:endParaRPr lang="ru-RU" sz="750" dirty="0">
              <a:solidFill>
                <a:srgbClr val="081892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sz="750" dirty="0">
                <a:solidFill>
                  <a:srgbClr val="081892"/>
                </a:solidFill>
                <a:latin typeface="Times New Roman" pitchFamily="18" charset="0"/>
                <a:cs typeface="Times New Roman" pitchFamily="18" charset="0"/>
              </a:rPr>
              <a:t>Біліктілігі: 4S06120202  Ақпараттық қауіпсіздік технигі</a:t>
            </a:r>
          </a:p>
          <a:p>
            <a:endParaRPr lang="kk-KZ" sz="750" dirty="0">
              <a:solidFill>
                <a:srgbClr val="081892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sz="750" b="1" dirty="0">
                <a:solidFill>
                  <a:srgbClr val="081892"/>
                </a:solidFill>
                <a:latin typeface="Times New Roman" pitchFamily="18" charset="0"/>
                <a:cs typeface="Times New Roman" pitchFamily="18" charset="0"/>
              </a:rPr>
              <a:t>Мамандығы</a:t>
            </a:r>
            <a:r>
              <a:rPr lang="kk-KZ" sz="750" b="1" dirty="0" smtClean="0">
                <a:solidFill>
                  <a:srgbClr val="081892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kk-KZ" sz="750" dirty="0" smtClean="0">
                <a:solidFill>
                  <a:srgbClr val="081892"/>
                </a:solidFill>
                <a:latin typeface="Times New Roman" pitchFamily="18" charset="0"/>
                <a:cs typeface="Times New Roman" pitchFamily="18" charset="0"/>
              </a:rPr>
              <a:t>07130100 </a:t>
            </a:r>
            <a:r>
              <a:rPr lang="kk-KZ" sz="750" dirty="0">
                <a:solidFill>
                  <a:srgbClr val="081892"/>
                </a:solidFill>
                <a:latin typeface="Times New Roman" pitchFamily="18" charset="0"/>
                <a:cs typeface="Times New Roman" pitchFamily="18" charset="0"/>
              </a:rPr>
              <a:t>Электр жабдықтары</a:t>
            </a:r>
          </a:p>
          <a:p>
            <a:r>
              <a:rPr lang="kk-KZ" sz="750" dirty="0">
                <a:solidFill>
                  <a:srgbClr val="081892"/>
                </a:solidFill>
                <a:latin typeface="Times New Roman" pitchFamily="18" charset="0"/>
                <a:cs typeface="Times New Roman" pitchFamily="18" charset="0"/>
              </a:rPr>
              <a:t>(түрлері және салалары бойынша)</a:t>
            </a:r>
            <a:endParaRPr lang="ru-RU" sz="750" dirty="0">
              <a:solidFill>
                <a:srgbClr val="081892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sz="750" dirty="0">
                <a:solidFill>
                  <a:srgbClr val="081892"/>
                </a:solidFill>
                <a:latin typeface="Times New Roman" pitchFamily="18" charset="0"/>
                <a:cs typeface="Times New Roman" pitchFamily="18" charset="0"/>
              </a:rPr>
              <a:t>Біліктілігі:3W07130101 Электромонтер</a:t>
            </a:r>
          </a:p>
          <a:p>
            <a:r>
              <a:rPr lang="kk-KZ" sz="750" dirty="0">
                <a:solidFill>
                  <a:srgbClr val="081892"/>
                </a:solidFill>
                <a:latin typeface="Times New Roman" pitchFamily="18" charset="0"/>
                <a:cs typeface="Times New Roman" pitchFamily="18" charset="0"/>
              </a:rPr>
              <a:t>(түрлері және салалары бойынша)</a:t>
            </a:r>
            <a:endParaRPr lang="ru-RU" sz="750" dirty="0">
              <a:solidFill>
                <a:srgbClr val="081892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sz="750" dirty="0">
                <a:solidFill>
                  <a:srgbClr val="081892"/>
                </a:solidFill>
                <a:latin typeface="Times New Roman" pitchFamily="18" charset="0"/>
                <a:cs typeface="Times New Roman" pitchFamily="18" charset="0"/>
              </a:rPr>
              <a:t>Біліктілігі:3W07130102 Электр жабдықтарын жөндеу жөніндегі электр слесарі (түрлері және салалары бойынша)</a:t>
            </a:r>
            <a:endParaRPr lang="ru-RU" sz="750" dirty="0">
              <a:solidFill>
                <a:srgbClr val="081892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sz="750" dirty="0">
                <a:solidFill>
                  <a:srgbClr val="081892"/>
                </a:solidFill>
                <a:latin typeface="Times New Roman" pitchFamily="18" charset="0"/>
                <a:cs typeface="Times New Roman" pitchFamily="18" charset="0"/>
              </a:rPr>
              <a:t>Біліктілігі:4S07130103 Техник-электрик</a:t>
            </a:r>
            <a:endParaRPr lang="ru-RU" sz="750" dirty="0">
              <a:solidFill>
                <a:srgbClr val="081892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750" dirty="0">
              <a:solidFill>
                <a:srgbClr val="081892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sz="750" b="1" dirty="0">
                <a:solidFill>
                  <a:srgbClr val="081892"/>
                </a:solidFill>
                <a:latin typeface="Times New Roman" pitchFamily="18" charset="0"/>
                <a:cs typeface="Times New Roman" pitchFamily="18" charset="0"/>
              </a:rPr>
              <a:t>Мамандығы:</a:t>
            </a:r>
            <a:r>
              <a:rPr lang="kk-KZ" sz="750" dirty="0">
                <a:solidFill>
                  <a:srgbClr val="081892"/>
                </a:solidFill>
                <a:latin typeface="Times New Roman" pitchFamily="18" charset="0"/>
                <a:cs typeface="Times New Roman" pitchFamily="18" charset="0"/>
              </a:rPr>
              <a:t>03220100 Кітапхана ісі	</a:t>
            </a:r>
            <a:endParaRPr lang="ru-RU" sz="750" dirty="0">
              <a:solidFill>
                <a:srgbClr val="081892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sz="750" dirty="0">
                <a:solidFill>
                  <a:srgbClr val="081892"/>
                </a:solidFill>
                <a:latin typeface="Times New Roman" pitchFamily="18" charset="0"/>
                <a:cs typeface="Times New Roman" pitchFamily="18" charset="0"/>
              </a:rPr>
              <a:t>Біліктілігі: 4S03220101 Кітапханашы</a:t>
            </a:r>
          </a:p>
          <a:p>
            <a:endParaRPr lang="ru-RU" sz="750" dirty="0">
              <a:solidFill>
                <a:srgbClr val="081892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sz="750" b="1" dirty="0">
                <a:solidFill>
                  <a:srgbClr val="081892"/>
                </a:solidFill>
                <a:latin typeface="Times New Roman" pitchFamily="18" charset="0"/>
                <a:cs typeface="Times New Roman" pitchFamily="18" charset="0"/>
              </a:rPr>
              <a:t>Мамандығы:</a:t>
            </a:r>
            <a:r>
              <a:rPr lang="kk-KZ" sz="750" dirty="0">
                <a:solidFill>
                  <a:srgbClr val="081892"/>
                </a:solidFill>
                <a:latin typeface="Times New Roman" pitchFamily="18" charset="0"/>
                <a:cs typeface="Times New Roman" pitchFamily="18" charset="0"/>
              </a:rPr>
              <a:t>04110100  Есеп және аудит	</a:t>
            </a:r>
            <a:endParaRPr lang="ru-RU" sz="750" dirty="0">
              <a:solidFill>
                <a:srgbClr val="081892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sz="750" dirty="0">
                <a:solidFill>
                  <a:srgbClr val="081892"/>
                </a:solidFill>
                <a:latin typeface="Times New Roman" pitchFamily="18" charset="0"/>
                <a:cs typeface="Times New Roman" pitchFamily="18" charset="0"/>
              </a:rPr>
              <a:t>Біліктілігі:3W04110101  </a:t>
            </a:r>
            <a:r>
              <a:rPr lang="kk-KZ" sz="750" dirty="0" smtClean="0">
                <a:solidFill>
                  <a:srgbClr val="081892"/>
                </a:solidFill>
                <a:latin typeface="Times New Roman" pitchFamily="18" charset="0"/>
                <a:cs typeface="Times New Roman" pitchFamily="18" charset="0"/>
              </a:rPr>
              <a:t>Бухгалтер-кассир                       </a:t>
            </a:r>
            <a:endParaRPr lang="kk-KZ" sz="750" dirty="0">
              <a:solidFill>
                <a:srgbClr val="081892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sz="750" dirty="0" smtClean="0">
                <a:solidFill>
                  <a:srgbClr val="081892"/>
                </a:solidFill>
                <a:latin typeface="Times New Roman" pitchFamily="18" charset="0"/>
                <a:cs typeface="Times New Roman" pitchFamily="18" charset="0"/>
              </a:rPr>
              <a:t>Біліктілігі: 4S04110102 </a:t>
            </a:r>
            <a:r>
              <a:rPr lang="kk-KZ" sz="750" dirty="0">
                <a:solidFill>
                  <a:srgbClr val="081892"/>
                </a:solidFill>
                <a:latin typeface="Times New Roman" pitchFamily="18" charset="0"/>
                <a:cs typeface="Times New Roman" pitchFamily="18" charset="0"/>
              </a:rPr>
              <a:t>Бухгалтер</a:t>
            </a:r>
          </a:p>
          <a:p>
            <a:endParaRPr lang="ru-RU" sz="750" dirty="0">
              <a:solidFill>
                <a:srgbClr val="081892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sz="750" b="1" dirty="0">
                <a:solidFill>
                  <a:srgbClr val="081892"/>
                </a:solidFill>
                <a:latin typeface="Times New Roman" pitchFamily="18" charset="0"/>
                <a:cs typeface="Times New Roman" pitchFamily="18" charset="0"/>
              </a:rPr>
              <a:t>Мамандығы</a:t>
            </a:r>
            <a:r>
              <a:rPr lang="kk-KZ" sz="750" b="1" dirty="0" smtClean="0">
                <a:solidFill>
                  <a:srgbClr val="081892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kk-KZ" sz="750" dirty="0" smtClean="0">
                <a:solidFill>
                  <a:srgbClr val="081892"/>
                </a:solidFill>
                <a:latin typeface="Times New Roman" pitchFamily="18" charset="0"/>
                <a:cs typeface="Times New Roman" pitchFamily="18" charset="0"/>
              </a:rPr>
              <a:t>04210100 </a:t>
            </a:r>
            <a:r>
              <a:rPr lang="kk-KZ" sz="750" dirty="0">
                <a:solidFill>
                  <a:srgbClr val="081892"/>
                </a:solidFill>
                <a:latin typeface="Times New Roman" pitchFamily="18" charset="0"/>
                <a:cs typeface="Times New Roman" pitchFamily="18" charset="0"/>
              </a:rPr>
              <a:t>Құқықтану	</a:t>
            </a:r>
            <a:endParaRPr lang="ru-RU" sz="750" dirty="0">
              <a:solidFill>
                <a:srgbClr val="081892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sz="750" dirty="0">
                <a:solidFill>
                  <a:srgbClr val="081892"/>
                </a:solidFill>
                <a:latin typeface="Times New Roman" pitchFamily="18" charset="0"/>
                <a:cs typeface="Times New Roman" pitchFamily="18" charset="0"/>
              </a:rPr>
              <a:t>Біліктілігі:4S04210101 Заңгер</a:t>
            </a:r>
          </a:p>
          <a:p>
            <a:endParaRPr lang="ru-RU" sz="750" dirty="0">
              <a:solidFill>
                <a:srgbClr val="081892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sz="750" b="1" dirty="0">
                <a:solidFill>
                  <a:srgbClr val="081892"/>
                </a:solidFill>
                <a:latin typeface="Times New Roman" pitchFamily="18" charset="0"/>
                <a:cs typeface="Times New Roman" pitchFamily="18" charset="0"/>
              </a:rPr>
              <a:t>Мамандығы:</a:t>
            </a:r>
            <a:r>
              <a:rPr lang="kk-KZ" sz="750" dirty="0">
                <a:solidFill>
                  <a:srgbClr val="081892"/>
                </a:solidFill>
                <a:latin typeface="Times New Roman" pitchFamily="18" charset="0"/>
                <a:cs typeface="Times New Roman" pitchFamily="18" charset="0"/>
              </a:rPr>
              <a:t>04120100 Банк және сақтандыру ісі </a:t>
            </a:r>
            <a:endParaRPr lang="ru-RU" sz="750" dirty="0">
              <a:solidFill>
                <a:srgbClr val="081892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sz="750" dirty="0">
                <a:solidFill>
                  <a:srgbClr val="081892"/>
                </a:solidFill>
                <a:latin typeface="Times New Roman" pitchFamily="18" charset="0"/>
                <a:cs typeface="Times New Roman" pitchFamily="18" charset="0"/>
              </a:rPr>
              <a:t>Біліктілігі: 4S04120103  Банк операциялары жөніндегі менеджер</a:t>
            </a:r>
            <a:endParaRPr lang="ru-RU" sz="750" dirty="0">
              <a:solidFill>
                <a:srgbClr val="081892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sz="750" dirty="0" smtClean="0">
                <a:solidFill>
                  <a:srgbClr val="081892"/>
                </a:solidFill>
                <a:latin typeface="Times New Roman" pitchFamily="18" charset="0"/>
                <a:cs typeface="Times New Roman" pitchFamily="18" charset="0"/>
              </a:rPr>
              <a:t>Біліктілігі: 3W04120101 </a:t>
            </a:r>
            <a:r>
              <a:rPr lang="kk-KZ" sz="750" dirty="0">
                <a:solidFill>
                  <a:srgbClr val="081892"/>
                </a:solidFill>
                <a:latin typeface="Times New Roman" pitchFamily="18" charset="0"/>
                <a:cs typeface="Times New Roman" pitchFamily="18" charset="0"/>
              </a:rPr>
              <a:t>Сақтандыру агенті</a:t>
            </a:r>
            <a:endParaRPr kumimoji="0" lang="kk-KZ" sz="750" b="0" i="0" u="none" strike="noStrike" cap="none" normalizeH="0" baseline="0" dirty="0">
              <a:ln>
                <a:noFill/>
              </a:ln>
              <a:solidFill>
                <a:srgbClr val="081892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6696250" y="-32475"/>
            <a:ext cx="3384621" cy="67018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kk-KZ" sz="900" b="1" i="1" dirty="0">
                <a:solidFill>
                  <a:srgbClr val="081892"/>
                </a:solidFill>
                <a:latin typeface="Times New Roman" pitchFamily="18" charset="0"/>
                <a:cs typeface="Times New Roman" pitchFamily="18" charset="0"/>
              </a:rPr>
              <a:t>Дорогой выпускник!</a:t>
            </a:r>
            <a:endParaRPr lang="ru-RU" sz="900" dirty="0">
              <a:solidFill>
                <a:srgbClr val="081892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750" b="1" dirty="0" smtClean="0">
                <a:solidFill>
                  <a:srgbClr val="081892"/>
                </a:solidFill>
                <a:latin typeface="Times New Roman" pitchFamily="18" charset="0"/>
                <a:cs typeface="Times New Roman" pitchFamily="18" charset="0"/>
              </a:rPr>
              <a:t>Высший </a:t>
            </a:r>
            <a:r>
              <a:rPr lang="ru-RU" sz="750" b="1" dirty="0">
                <a:solidFill>
                  <a:srgbClr val="081892"/>
                </a:solidFill>
                <a:latin typeface="Times New Roman" pitchFamily="18" charset="0"/>
                <a:cs typeface="Times New Roman" pitchFamily="18" charset="0"/>
              </a:rPr>
              <a:t>Экибастузский Колледж Инновационного Евразийского </a:t>
            </a:r>
            <a:r>
              <a:rPr lang="ru-RU" sz="750" b="1" dirty="0" smtClean="0">
                <a:solidFill>
                  <a:srgbClr val="081892"/>
                </a:solidFill>
                <a:latin typeface="Times New Roman" pitchFamily="18" charset="0"/>
                <a:cs typeface="Times New Roman" pitchFamily="18" charset="0"/>
              </a:rPr>
              <a:t>Университета (Аттестован </a:t>
            </a:r>
            <a:r>
              <a:rPr lang="ru-RU" sz="750" b="1" dirty="0">
                <a:solidFill>
                  <a:srgbClr val="081892"/>
                </a:solidFill>
                <a:latin typeface="Times New Roman" pitchFamily="18" charset="0"/>
                <a:cs typeface="Times New Roman" pitchFamily="18" charset="0"/>
              </a:rPr>
              <a:t>с учетом соответствия требованиям государственного общеобязательного стандарта Республики Казахстан.  Государственное учреждение "Департамент обеспечения качества в сфере образования Павлодарской области Комитета по обеспечению качества в сфере образования Министерства образования и науки Республики Казахстан", приказ №137, дата выдачи 24.03.2023 года)</a:t>
            </a:r>
          </a:p>
          <a:p>
            <a:pPr algn="ctr"/>
            <a:r>
              <a:rPr lang="ru-RU" sz="750" b="1" dirty="0">
                <a:solidFill>
                  <a:srgbClr val="081892"/>
                </a:solidFill>
                <a:latin typeface="Times New Roman" pitchFamily="18" charset="0"/>
                <a:cs typeface="Times New Roman" pitchFamily="18" charset="0"/>
              </a:rPr>
              <a:t>планирует набор абитуриентов на 2023-2024 учебный год по </a:t>
            </a:r>
            <a:r>
              <a:rPr lang="ru-RU" sz="750" b="1" dirty="0" smtClean="0">
                <a:solidFill>
                  <a:srgbClr val="081892"/>
                </a:solidFill>
                <a:latin typeface="Times New Roman" pitchFamily="18" charset="0"/>
                <a:cs typeface="Times New Roman" pitchFamily="18" charset="0"/>
              </a:rPr>
              <a:t>специальностям:</a:t>
            </a:r>
            <a:endParaRPr lang="ru-RU" sz="750" b="1" dirty="0" smtClean="0">
              <a:solidFill>
                <a:srgbClr val="081892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750" b="1" dirty="0" smtClean="0">
              <a:solidFill>
                <a:srgbClr val="081892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750" b="1" dirty="0" smtClean="0">
                <a:solidFill>
                  <a:srgbClr val="081892"/>
                </a:solidFill>
                <a:latin typeface="Times New Roman" pitchFamily="18" charset="0"/>
                <a:cs typeface="Times New Roman" pitchFamily="18" charset="0"/>
              </a:rPr>
              <a:t>Специальность</a:t>
            </a:r>
            <a:r>
              <a:rPr lang="ru-RU" sz="750" b="1" dirty="0">
                <a:solidFill>
                  <a:srgbClr val="081892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750" dirty="0">
                <a:solidFill>
                  <a:srgbClr val="08189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750" dirty="0">
                <a:solidFill>
                  <a:srgbClr val="081892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ru-RU" sz="750" dirty="0">
                <a:solidFill>
                  <a:srgbClr val="081892"/>
                </a:solidFill>
                <a:latin typeface="Times New Roman" pitchFamily="18" charset="0"/>
                <a:cs typeface="Times New Roman" pitchFamily="18" charset="0"/>
              </a:rPr>
              <a:t>1120100 Дошкольное воспитание и обучение</a:t>
            </a:r>
          </a:p>
          <a:p>
            <a:r>
              <a:rPr lang="ru-RU" sz="750" dirty="0" smtClean="0">
                <a:solidFill>
                  <a:srgbClr val="081892"/>
                </a:solidFill>
                <a:latin typeface="Times New Roman" pitchFamily="18" charset="0"/>
                <a:cs typeface="Times New Roman" pitchFamily="18" charset="0"/>
              </a:rPr>
              <a:t>Квалификация</a:t>
            </a:r>
            <a:r>
              <a:rPr lang="ru-RU" sz="750" b="1" dirty="0" smtClean="0">
                <a:solidFill>
                  <a:srgbClr val="081892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750" dirty="0" smtClean="0">
                <a:solidFill>
                  <a:srgbClr val="08189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750" dirty="0">
                <a:solidFill>
                  <a:srgbClr val="081892"/>
                </a:solidFill>
                <a:latin typeface="Times New Roman" pitchFamily="18" charset="0"/>
                <a:cs typeface="Times New Roman" pitchFamily="18" charset="0"/>
              </a:rPr>
              <a:t>4S01120102 Воспитатель организации дошкольного воспитания  и </a:t>
            </a:r>
            <a:r>
              <a:rPr lang="ru-RU" sz="750" dirty="0" smtClean="0">
                <a:solidFill>
                  <a:srgbClr val="081892"/>
                </a:solidFill>
                <a:latin typeface="Times New Roman" pitchFamily="18" charset="0"/>
                <a:cs typeface="Times New Roman" pitchFamily="18" charset="0"/>
              </a:rPr>
              <a:t>обучения</a:t>
            </a:r>
          </a:p>
          <a:p>
            <a:endParaRPr lang="ru-RU" sz="750" dirty="0">
              <a:solidFill>
                <a:srgbClr val="081892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00" dirty="0">
              <a:solidFill>
                <a:srgbClr val="081892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750" b="1" dirty="0">
                <a:solidFill>
                  <a:srgbClr val="081892"/>
                </a:solidFill>
                <a:latin typeface="Times New Roman" pitchFamily="18" charset="0"/>
                <a:cs typeface="Times New Roman" pitchFamily="18" charset="0"/>
              </a:rPr>
              <a:t>Специальность: </a:t>
            </a:r>
            <a:r>
              <a:rPr lang="ru-RU" sz="750" dirty="0">
                <a:solidFill>
                  <a:srgbClr val="081892"/>
                </a:solidFill>
                <a:latin typeface="Times New Roman" pitchFamily="18" charset="0"/>
                <a:cs typeface="Times New Roman" pitchFamily="18" charset="0"/>
              </a:rPr>
              <a:t>01140100 </a:t>
            </a:r>
            <a:r>
              <a:rPr lang="ru-RU" sz="750" dirty="0" smtClean="0">
                <a:solidFill>
                  <a:srgbClr val="081892"/>
                </a:solidFill>
                <a:latin typeface="Times New Roman" pitchFamily="18" charset="0"/>
                <a:cs typeface="Times New Roman" pitchFamily="18" charset="0"/>
              </a:rPr>
              <a:t>Педагогика и методика начального обучения</a:t>
            </a:r>
            <a:endParaRPr lang="ru-RU" sz="750" dirty="0">
              <a:solidFill>
                <a:srgbClr val="081892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750" dirty="0" smtClean="0">
                <a:solidFill>
                  <a:srgbClr val="081892"/>
                </a:solidFill>
                <a:latin typeface="Times New Roman" pitchFamily="18" charset="0"/>
                <a:cs typeface="Times New Roman" pitchFamily="18" charset="0"/>
              </a:rPr>
              <a:t>Квалификация</a:t>
            </a:r>
            <a:r>
              <a:rPr lang="ru-RU" sz="750" b="1" dirty="0" smtClean="0">
                <a:solidFill>
                  <a:srgbClr val="081892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750" dirty="0" smtClean="0">
                <a:solidFill>
                  <a:srgbClr val="08189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750" dirty="0">
                <a:solidFill>
                  <a:srgbClr val="081892"/>
                </a:solidFill>
                <a:latin typeface="Times New Roman" pitchFamily="18" charset="0"/>
                <a:cs typeface="Times New Roman" pitchFamily="18" charset="0"/>
              </a:rPr>
              <a:t>4S01140101 Учитель начального образования</a:t>
            </a:r>
          </a:p>
          <a:p>
            <a:endParaRPr lang="ru-RU" sz="750" dirty="0" smtClean="0">
              <a:solidFill>
                <a:srgbClr val="081892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750" b="1" dirty="0" smtClean="0">
                <a:solidFill>
                  <a:srgbClr val="081892"/>
                </a:solidFill>
                <a:latin typeface="Times New Roman" pitchFamily="18" charset="0"/>
                <a:cs typeface="Times New Roman" pitchFamily="18" charset="0"/>
              </a:rPr>
              <a:t>Специальность</a:t>
            </a:r>
            <a:r>
              <a:rPr lang="ru-RU" sz="750" b="1" dirty="0">
                <a:solidFill>
                  <a:srgbClr val="081892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kk-KZ" sz="750" dirty="0">
                <a:solidFill>
                  <a:srgbClr val="081892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ru-RU" sz="750" dirty="0" smtClean="0">
                <a:solidFill>
                  <a:srgbClr val="081892"/>
                </a:solidFill>
                <a:latin typeface="Times New Roman" pitchFamily="18" charset="0"/>
                <a:cs typeface="Times New Roman" pitchFamily="18" charset="0"/>
              </a:rPr>
              <a:t>1140600 Педагогика и методика преподавания языка и литературы основного среднего образования</a:t>
            </a:r>
            <a:endParaRPr lang="ru-RU" sz="750" dirty="0">
              <a:solidFill>
                <a:srgbClr val="081892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750" dirty="0" smtClean="0">
                <a:solidFill>
                  <a:srgbClr val="081892"/>
                </a:solidFill>
                <a:latin typeface="Times New Roman" pitchFamily="18" charset="0"/>
                <a:cs typeface="Times New Roman" pitchFamily="18" charset="0"/>
              </a:rPr>
              <a:t>Квалификация</a:t>
            </a:r>
            <a:r>
              <a:rPr lang="ru-RU" sz="750" b="1" dirty="0" smtClean="0">
                <a:solidFill>
                  <a:srgbClr val="081892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750" dirty="0" smtClean="0">
                <a:solidFill>
                  <a:srgbClr val="08189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750" dirty="0">
                <a:solidFill>
                  <a:srgbClr val="081892"/>
                </a:solidFill>
                <a:latin typeface="Times New Roman" pitchFamily="18" charset="0"/>
                <a:cs typeface="Times New Roman" pitchFamily="18" charset="0"/>
              </a:rPr>
              <a:t>4S01140602 Учитель </a:t>
            </a:r>
            <a:r>
              <a:rPr lang="ru-RU" sz="750" dirty="0" smtClean="0">
                <a:solidFill>
                  <a:srgbClr val="081892"/>
                </a:solidFill>
                <a:latin typeface="Times New Roman" pitchFamily="18" charset="0"/>
                <a:cs typeface="Times New Roman" pitchFamily="18" charset="0"/>
              </a:rPr>
              <a:t>русского </a:t>
            </a:r>
            <a:r>
              <a:rPr lang="ru-RU" sz="750" dirty="0">
                <a:solidFill>
                  <a:srgbClr val="081892"/>
                </a:solidFill>
                <a:latin typeface="Times New Roman" pitchFamily="18" charset="0"/>
                <a:cs typeface="Times New Roman" pitchFamily="18" charset="0"/>
              </a:rPr>
              <a:t>языка и литературы</a:t>
            </a:r>
          </a:p>
          <a:p>
            <a:r>
              <a:rPr lang="ru-RU" sz="750" dirty="0" smtClean="0">
                <a:solidFill>
                  <a:srgbClr val="081892"/>
                </a:solidFill>
                <a:latin typeface="Times New Roman" pitchFamily="18" charset="0"/>
                <a:cs typeface="Times New Roman" pitchFamily="18" charset="0"/>
              </a:rPr>
              <a:t>Квалификация</a:t>
            </a:r>
            <a:r>
              <a:rPr lang="ru-RU" sz="750" b="1" dirty="0" smtClean="0">
                <a:solidFill>
                  <a:srgbClr val="081892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750" dirty="0" smtClean="0">
                <a:solidFill>
                  <a:srgbClr val="08189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750" dirty="0">
                <a:solidFill>
                  <a:srgbClr val="081892"/>
                </a:solidFill>
                <a:latin typeface="Times New Roman" pitchFamily="18" charset="0"/>
                <a:cs typeface="Times New Roman" pitchFamily="18" charset="0"/>
              </a:rPr>
              <a:t>4S01140605 Учитель иностранного языка</a:t>
            </a:r>
          </a:p>
          <a:p>
            <a:r>
              <a:rPr lang="ru-RU" sz="750" dirty="0" smtClean="0">
                <a:solidFill>
                  <a:srgbClr val="081892"/>
                </a:solidFill>
                <a:latin typeface="Times New Roman" pitchFamily="18" charset="0"/>
                <a:cs typeface="Times New Roman" pitchFamily="18" charset="0"/>
              </a:rPr>
              <a:t>Квалификация</a:t>
            </a:r>
            <a:r>
              <a:rPr lang="ru-RU" sz="750" b="1" dirty="0" smtClean="0">
                <a:solidFill>
                  <a:srgbClr val="081892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750" dirty="0" smtClean="0">
                <a:solidFill>
                  <a:srgbClr val="08189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750" dirty="0">
                <a:solidFill>
                  <a:srgbClr val="081892"/>
                </a:solidFill>
                <a:latin typeface="Times New Roman" pitchFamily="18" charset="0"/>
                <a:cs typeface="Times New Roman" pitchFamily="18" charset="0"/>
              </a:rPr>
              <a:t>4S01140601Учитель казахского языка и  литературы</a:t>
            </a:r>
          </a:p>
          <a:p>
            <a:endParaRPr lang="ru-RU" sz="750" b="1" dirty="0" smtClean="0">
              <a:solidFill>
                <a:srgbClr val="081892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750" b="1" dirty="0" smtClean="0">
                <a:solidFill>
                  <a:srgbClr val="081892"/>
                </a:solidFill>
                <a:latin typeface="Times New Roman" pitchFamily="18" charset="0"/>
                <a:cs typeface="Times New Roman" pitchFamily="18" charset="0"/>
              </a:rPr>
              <a:t>Специальность:</a:t>
            </a:r>
            <a:r>
              <a:rPr lang="kk-KZ" sz="750" dirty="0">
                <a:solidFill>
                  <a:srgbClr val="081892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ru-RU" sz="750" dirty="0">
                <a:solidFill>
                  <a:srgbClr val="081892"/>
                </a:solidFill>
                <a:latin typeface="Times New Roman" pitchFamily="18" charset="0"/>
                <a:cs typeface="Times New Roman" pitchFamily="18" charset="0"/>
              </a:rPr>
              <a:t>1140700 Информатика	</a:t>
            </a:r>
          </a:p>
          <a:p>
            <a:r>
              <a:rPr lang="ru-RU" sz="750" dirty="0" smtClean="0">
                <a:solidFill>
                  <a:srgbClr val="081892"/>
                </a:solidFill>
                <a:latin typeface="Times New Roman" pitchFamily="18" charset="0"/>
                <a:cs typeface="Times New Roman" pitchFamily="18" charset="0"/>
              </a:rPr>
              <a:t>Квалификация</a:t>
            </a:r>
            <a:r>
              <a:rPr lang="ru-RU" sz="750" b="1" dirty="0" smtClean="0">
                <a:solidFill>
                  <a:srgbClr val="081892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750" dirty="0" smtClean="0">
                <a:solidFill>
                  <a:srgbClr val="08189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750" dirty="0">
                <a:solidFill>
                  <a:srgbClr val="081892"/>
                </a:solidFill>
                <a:latin typeface="Times New Roman" pitchFamily="18" charset="0"/>
                <a:cs typeface="Times New Roman" pitchFamily="18" charset="0"/>
              </a:rPr>
              <a:t>4S01140701 Учитель информатики начального и основного среднего образования</a:t>
            </a:r>
          </a:p>
          <a:p>
            <a:endParaRPr lang="ru-RU" sz="750" dirty="0">
              <a:solidFill>
                <a:srgbClr val="081892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750" b="1" dirty="0">
                <a:solidFill>
                  <a:srgbClr val="081892"/>
                </a:solidFill>
                <a:latin typeface="Times New Roman" pitchFamily="18" charset="0"/>
                <a:cs typeface="Times New Roman" pitchFamily="18" charset="0"/>
              </a:rPr>
              <a:t>Специальность:</a:t>
            </a:r>
            <a:r>
              <a:rPr lang="kk-KZ" sz="750" dirty="0">
                <a:solidFill>
                  <a:srgbClr val="081892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ru-RU" sz="750" dirty="0">
                <a:solidFill>
                  <a:srgbClr val="081892"/>
                </a:solidFill>
                <a:latin typeface="Times New Roman" pitchFamily="18" charset="0"/>
                <a:cs typeface="Times New Roman" pitchFamily="18" charset="0"/>
              </a:rPr>
              <a:t>1140500 Физическая культура и спорт</a:t>
            </a:r>
          </a:p>
          <a:p>
            <a:r>
              <a:rPr lang="ru-RU" sz="750" dirty="0" smtClean="0">
                <a:solidFill>
                  <a:srgbClr val="081892"/>
                </a:solidFill>
                <a:latin typeface="Times New Roman" pitchFamily="18" charset="0"/>
                <a:cs typeface="Times New Roman" pitchFamily="18" charset="0"/>
              </a:rPr>
              <a:t>Квалификация</a:t>
            </a:r>
            <a:r>
              <a:rPr lang="ru-RU" sz="750" b="1" dirty="0" smtClean="0">
                <a:solidFill>
                  <a:srgbClr val="081892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750" dirty="0" smtClean="0">
                <a:solidFill>
                  <a:srgbClr val="08189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750" dirty="0">
                <a:solidFill>
                  <a:srgbClr val="081892"/>
                </a:solidFill>
                <a:latin typeface="Times New Roman" pitchFamily="18" charset="0"/>
                <a:cs typeface="Times New Roman" pitchFamily="18" charset="0"/>
              </a:rPr>
              <a:t>4S01140501  Учитель физической культуры</a:t>
            </a:r>
          </a:p>
          <a:p>
            <a:endParaRPr lang="ru-RU" sz="750" dirty="0">
              <a:solidFill>
                <a:srgbClr val="081892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750" b="1" dirty="0">
                <a:solidFill>
                  <a:srgbClr val="081892"/>
                </a:solidFill>
                <a:latin typeface="Times New Roman" pitchFamily="18" charset="0"/>
                <a:cs typeface="Times New Roman" pitchFamily="18" charset="0"/>
              </a:rPr>
              <a:t>Специальность: </a:t>
            </a:r>
            <a:r>
              <a:rPr lang="ru-RU" sz="750" dirty="0">
                <a:solidFill>
                  <a:srgbClr val="081892"/>
                </a:solidFill>
                <a:latin typeface="Times New Roman" pitchFamily="18" charset="0"/>
                <a:cs typeface="Times New Roman" pitchFamily="18" charset="0"/>
              </a:rPr>
              <a:t>06120200 Системы информационной безопасности</a:t>
            </a:r>
          </a:p>
          <a:p>
            <a:r>
              <a:rPr lang="ru-RU" sz="750" dirty="0" smtClean="0">
                <a:solidFill>
                  <a:srgbClr val="081892"/>
                </a:solidFill>
                <a:latin typeface="Times New Roman" pitchFamily="18" charset="0"/>
                <a:cs typeface="Times New Roman" pitchFamily="18" charset="0"/>
              </a:rPr>
              <a:t>Квалификация</a:t>
            </a:r>
            <a:r>
              <a:rPr lang="ru-RU" sz="750" b="1" dirty="0" smtClean="0">
                <a:solidFill>
                  <a:srgbClr val="081892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750" dirty="0" smtClean="0">
                <a:solidFill>
                  <a:srgbClr val="08189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750" dirty="0">
                <a:solidFill>
                  <a:srgbClr val="081892"/>
                </a:solidFill>
                <a:latin typeface="Times New Roman" pitchFamily="18" charset="0"/>
                <a:cs typeface="Times New Roman" pitchFamily="18" charset="0"/>
              </a:rPr>
              <a:t>4S06120202 </a:t>
            </a:r>
            <a:r>
              <a:rPr lang="ru-RU" sz="750" dirty="0" smtClean="0">
                <a:solidFill>
                  <a:srgbClr val="081892"/>
                </a:solidFill>
                <a:latin typeface="Times New Roman" pitchFamily="18" charset="0"/>
                <a:cs typeface="Times New Roman" pitchFamily="18" charset="0"/>
              </a:rPr>
              <a:t>Техник по </a:t>
            </a:r>
            <a:r>
              <a:rPr lang="ru-RU" sz="750" dirty="0">
                <a:solidFill>
                  <a:srgbClr val="081892"/>
                </a:solidFill>
                <a:latin typeface="Times New Roman" pitchFamily="18" charset="0"/>
                <a:cs typeface="Times New Roman" pitchFamily="18" charset="0"/>
              </a:rPr>
              <a:t>информационной безопасности</a:t>
            </a:r>
          </a:p>
          <a:p>
            <a:endParaRPr lang="ru-RU" sz="750" dirty="0">
              <a:solidFill>
                <a:srgbClr val="081892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750" b="1" dirty="0">
                <a:solidFill>
                  <a:srgbClr val="081892"/>
                </a:solidFill>
                <a:latin typeface="Times New Roman" pitchFamily="18" charset="0"/>
                <a:cs typeface="Times New Roman" pitchFamily="18" charset="0"/>
              </a:rPr>
              <a:t>Специальность: </a:t>
            </a:r>
            <a:r>
              <a:rPr lang="ru-RU" sz="750" dirty="0">
                <a:solidFill>
                  <a:srgbClr val="081892"/>
                </a:solidFill>
                <a:latin typeface="Times New Roman" pitchFamily="18" charset="0"/>
                <a:cs typeface="Times New Roman" pitchFamily="18" charset="0"/>
              </a:rPr>
              <a:t>07130100 Электрооборудование (по видам и отраслям)</a:t>
            </a:r>
          </a:p>
          <a:p>
            <a:r>
              <a:rPr lang="ru-RU" sz="750" dirty="0" smtClean="0">
                <a:solidFill>
                  <a:srgbClr val="081892"/>
                </a:solidFill>
                <a:latin typeface="Times New Roman" pitchFamily="18" charset="0"/>
                <a:cs typeface="Times New Roman" pitchFamily="18" charset="0"/>
              </a:rPr>
              <a:t>Квалификация</a:t>
            </a:r>
            <a:r>
              <a:rPr lang="ru-RU" sz="750" b="1" dirty="0" smtClean="0">
                <a:solidFill>
                  <a:srgbClr val="081892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750" dirty="0" smtClean="0">
                <a:solidFill>
                  <a:srgbClr val="08189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750" dirty="0">
                <a:solidFill>
                  <a:srgbClr val="081892"/>
                </a:solidFill>
                <a:latin typeface="Times New Roman" pitchFamily="18" charset="0"/>
                <a:cs typeface="Times New Roman" pitchFamily="18" charset="0"/>
              </a:rPr>
              <a:t>3W07130102- Электрослесарь по ремонту электрооборудования (по видам и отраслям)  </a:t>
            </a:r>
          </a:p>
          <a:p>
            <a:r>
              <a:rPr lang="ru-RU" sz="750" dirty="0" smtClean="0">
                <a:solidFill>
                  <a:srgbClr val="081892"/>
                </a:solidFill>
                <a:latin typeface="Times New Roman" pitchFamily="18" charset="0"/>
                <a:cs typeface="Times New Roman" pitchFamily="18" charset="0"/>
              </a:rPr>
              <a:t>Квалификация</a:t>
            </a:r>
            <a:r>
              <a:rPr lang="ru-RU" sz="750" b="1" dirty="0" smtClean="0">
                <a:solidFill>
                  <a:srgbClr val="081892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750" dirty="0" smtClean="0">
                <a:solidFill>
                  <a:srgbClr val="08189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750" dirty="0">
                <a:solidFill>
                  <a:srgbClr val="081892"/>
                </a:solidFill>
                <a:latin typeface="Times New Roman" pitchFamily="18" charset="0"/>
                <a:cs typeface="Times New Roman" pitchFamily="18" charset="0"/>
              </a:rPr>
              <a:t>3W07130101- Электромонтер  (по видам и отраслям) </a:t>
            </a:r>
          </a:p>
          <a:p>
            <a:r>
              <a:rPr lang="ru-RU" sz="750" dirty="0" smtClean="0">
                <a:solidFill>
                  <a:srgbClr val="081892"/>
                </a:solidFill>
                <a:latin typeface="Times New Roman" pitchFamily="18" charset="0"/>
                <a:cs typeface="Times New Roman" pitchFamily="18" charset="0"/>
              </a:rPr>
              <a:t>Квалификация</a:t>
            </a:r>
            <a:r>
              <a:rPr lang="ru-RU" sz="750" b="1" dirty="0" smtClean="0">
                <a:solidFill>
                  <a:srgbClr val="081892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750" dirty="0" smtClean="0">
                <a:solidFill>
                  <a:srgbClr val="081892"/>
                </a:solidFill>
                <a:latin typeface="Times New Roman" pitchFamily="18" charset="0"/>
                <a:cs typeface="Times New Roman" pitchFamily="18" charset="0"/>
              </a:rPr>
              <a:t> 4S07130103 Техник-электрик</a:t>
            </a:r>
            <a:endParaRPr lang="ru-RU" sz="750" dirty="0">
              <a:solidFill>
                <a:srgbClr val="081892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kk-KZ" sz="750" b="1" dirty="0">
              <a:solidFill>
                <a:srgbClr val="081892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750" b="1" dirty="0">
              <a:solidFill>
                <a:srgbClr val="081892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750" dirty="0">
              <a:solidFill>
                <a:srgbClr val="081892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750" b="1" dirty="0">
                <a:solidFill>
                  <a:srgbClr val="081892"/>
                </a:solidFill>
                <a:latin typeface="Times New Roman" pitchFamily="18" charset="0"/>
                <a:cs typeface="Times New Roman" pitchFamily="18" charset="0"/>
              </a:rPr>
              <a:t>Специальность: </a:t>
            </a:r>
            <a:r>
              <a:rPr lang="kk-KZ" sz="750" dirty="0">
                <a:solidFill>
                  <a:srgbClr val="081892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ru-RU" sz="750" dirty="0">
                <a:solidFill>
                  <a:srgbClr val="081892"/>
                </a:solidFill>
                <a:latin typeface="Times New Roman" pitchFamily="18" charset="0"/>
                <a:cs typeface="Times New Roman" pitchFamily="18" charset="0"/>
              </a:rPr>
              <a:t>3220100 Библиотечное дело	</a:t>
            </a:r>
          </a:p>
          <a:p>
            <a:r>
              <a:rPr lang="ru-RU" sz="750" dirty="0" smtClean="0">
                <a:solidFill>
                  <a:srgbClr val="081892"/>
                </a:solidFill>
                <a:latin typeface="Times New Roman" pitchFamily="18" charset="0"/>
                <a:cs typeface="Times New Roman" pitchFamily="18" charset="0"/>
              </a:rPr>
              <a:t>Квалификация</a:t>
            </a:r>
            <a:r>
              <a:rPr lang="ru-RU" sz="750" b="1" dirty="0" smtClean="0">
                <a:solidFill>
                  <a:srgbClr val="081892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750" dirty="0" smtClean="0">
                <a:solidFill>
                  <a:srgbClr val="08189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750" dirty="0">
                <a:solidFill>
                  <a:srgbClr val="081892"/>
                </a:solidFill>
                <a:latin typeface="Times New Roman" pitchFamily="18" charset="0"/>
                <a:cs typeface="Times New Roman" pitchFamily="18" charset="0"/>
              </a:rPr>
              <a:t>4S03220101 Библиотекарь</a:t>
            </a:r>
          </a:p>
          <a:p>
            <a:endParaRPr lang="ru-RU" sz="750" dirty="0">
              <a:solidFill>
                <a:srgbClr val="081892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750" b="1" dirty="0">
                <a:solidFill>
                  <a:srgbClr val="081892"/>
                </a:solidFill>
                <a:latin typeface="Times New Roman" pitchFamily="18" charset="0"/>
                <a:cs typeface="Times New Roman" pitchFamily="18" charset="0"/>
              </a:rPr>
              <a:t>Специальность: </a:t>
            </a:r>
            <a:r>
              <a:rPr lang="kk-KZ" sz="750" dirty="0">
                <a:solidFill>
                  <a:srgbClr val="081892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ru-RU" sz="750" dirty="0">
                <a:solidFill>
                  <a:srgbClr val="081892"/>
                </a:solidFill>
                <a:latin typeface="Times New Roman" pitchFamily="18" charset="0"/>
                <a:cs typeface="Times New Roman" pitchFamily="18" charset="0"/>
              </a:rPr>
              <a:t>4110100 Учет и аудит 	</a:t>
            </a:r>
          </a:p>
          <a:p>
            <a:r>
              <a:rPr lang="ru-RU" sz="750" dirty="0" smtClean="0">
                <a:solidFill>
                  <a:srgbClr val="081892"/>
                </a:solidFill>
                <a:latin typeface="Times New Roman" pitchFamily="18" charset="0"/>
                <a:cs typeface="Times New Roman" pitchFamily="18" charset="0"/>
              </a:rPr>
              <a:t>Квалификация</a:t>
            </a:r>
            <a:r>
              <a:rPr lang="ru-RU" sz="750" b="1" dirty="0" smtClean="0">
                <a:solidFill>
                  <a:srgbClr val="081892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750" dirty="0" smtClean="0">
                <a:solidFill>
                  <a:srgbClr val="081892"/>
                </a:solidFill>
                <a:latin typeface="Times New Roman" pitchFamily="18" charset="0"/>
                <a:cs typeface="Times New Roman" pitchFamily="18" charset="0"/>
              </a:rPr>
              <a:t> 3W04110101Бухгатер-кассир</a:t>
            </a:r>
          </a:p>
          <a:p>
            <a:r>
              <a:rPr lang="ru-RU" sz="750" dirty="0" smtClean="0">
                <a:solidFill>
                  <a:srgbClr val="081892"/>
                </a:solidFill>
                <a:latin typeface="Times New Roman" pitchFamily="18" charset="0"/>
                <a:cs typeface="Times New Roman" pitchFamily="18" charset="0"/>
              </a:rPr>
              <a:t>Квалификация</a:t>
            </a:r>
            <a:r>
              <a:rPr lang="ru-RU" sz="750" b="1" dirty="0" smtClean="0">
                <a:solidFill>
                  <a:srgbClr val="081892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750" dirty="0" smtClean="0">
                <a:solidFill>
                  <a:srgbClr val="081892"/>
                </a:solidFill>
                <a:latin typeface="Times New Roman" pitchFamily="18" charset="0"/>
                <a:cs typeface="Times New Roman" pitchFamily="18" charset="0"/>
              </a:rPr>
              <a:t> 4S04110102 </a:t>
            </a:r>
            <a:r>
              <a:rPr lang="ru-RU" sz="750" dirty="0">
                <a:solidFill>
                  <a:srgbClr val="081892"/>
                </a:solidFill>
                <a:latin typeface="Times New Roman" pitchFamily="18" charset="0"/>
                <a:cs typeface="Times New Roman" pitchFamily="18" charset="0"/>
              </a:rPr>
              <a:t>Бухгалтер</a:t>
            </a:r>
          </a:p>
          <a:p>
            <a:endParaRPr lang="ru-RU" sz="750" dirty="0">
              <a:solidFill>
                <a:srgbClr val="081892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750" b="1" dirty="0">
                <a:solidFill>
                  <a:srgbClr val="081892"/>
                </a:solidFill>
                <a:latin typeface="Times New Roman" pitchFamily="18" charset="0"/>
                <a:cs typeface="Times New Roman" pitchFamily="18" charset="0"/>
              </a:rPr>
              <a:t>Специальность: </a:t>
            </a:r>
            <a:r>
              <a:rPr lang="ru-RU" sz="750" dirty="0">
                <a:solidFill>
                  <a:srgbClr val="081892"/>
                </a:solidFill>
                <a:latin typeface="Times New Roman" pitchFamily="18" charset="0"/>
                <a:cs typeface="Times New Roman" pitchFamily="18" charset="0"/>
              </a:rPr>
              <a:t>04210100 Правоведение	</a:t>
            </a:r>
          </a:p>
          <a:p>
            <a:r>
              <a:rPr lang="ru-RU" sz="750" dirty="0" smtClean="0">
                <a:solidFill>
                  <a:srgbClr val="081892"/>
                </a:solidFill>
                <a:latin typeface="Times New Roman" pitchFamily="18" charset="0"/>
                <a:cs typeface="Times New Roman" pitchFamily="18" charset="0"/>
              </a:rPr>
              <a:t>Квалификация</a:t>
            </a:r>
            <a:r>
              <a:rPr lang="ru-RU" sz="750" b="1" dirty="0" smtClean="0">
                <a:solidFill>
                  <a:srgbClr val="081892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750" dirty="0" smtClean="0">
                <a:solidFill>
                  <a:srgbClr val="08189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750" dirty="0">
                <a:solidFill>
                  <a:srgbClr val="081892"/>
                </a:solidFill>
                <a:latin typeface="Times New Roman" pitchFamily="18" charset="0"/>
                <a:cs typeface="Times New Roman" pitchFamily="18" charset="0"/>
              </a:rPr>
              <a:t>4S04210101 </a:t>
            </a:r>
            <a:r>
              <a:rPr lang="ru-RU" sz="750" dirty="0" smtClean="0">
                <a:solidFill>
                  <a:srgbClr val="081892"/>
                </a:solidFill>
                <a:latin typeface="Times New Roman" pitchFamily="18" charset="0"/>
                <a:cs typeface="Times New Roman" pitchFamily="18" charset="0"/>
              </a:rPr>
              <a:t>Юрист</a:t>
            </a:r>
            <a:endParaRPr lang="ru-RU" sz="750" dirty="0">
              <a:solidFill>
                <a:srgbClr val="081892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750" dirty="0">
              <a:solidFill>
                <a:srgbClr val="081892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750" b="1" dirty="0">
                <a:solidFill>
                  <a:srgbClr val="081892"/>
                </a:solidFill>
                <a:latin typeface="Times New Roman" pitchFamily="18" charset="0"/>
                <a:cs typeface="Times New Roman" pitchFamily="18" charset="0"/>
              </a:rPr>
              <a:t>Специальность: </a:t>
            </a:r>
            <a:r>
              <a:rPr lang="ru-RU" sz="750" dirty="0">
                <a:solidFill>
                  <a:srgbClr val="081892"/>
                </a:solidFill>
                <a:latin typeface="Times New Roman" pitchFamily="18" charset="0"/>
                <a:cs typeface="Times New Roman" pitchFamily="18" charset="0"/>
              </a:rPr>
              <a:t>04120100 Банковское и страховое дело	</a:t>
            </a:r>
          </a:p>
          <a:p>
            <a:r>
              <a:rPr lang="ru-RU" sz="750" dirty="0" smtClean="0">
                <a:solidFill>
                  <a:srgbClr val="081892"/>
                </a:solidFill>
                <a:latin typeface="Times New Roman" pitchFamily="18" charset="0"/>
                <a:cs typeface="Times New Roman" pitchFamily="18" charset="0"/>
              </a:rPr>
              <a:t>Квалификация</a:t>
            </a:r>
            <a:r>
              <a:rPr lang="ru-RU" sz="750" b="1" dirty="0" smtClean="0">
                <a:solidFill>
                  <a:srgbClr val="081892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750" dirty="0" smtClean="0">
                <a:solidFill>
                  <a:srgbClr val="08189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750" dirty="0">
                <a:solidFill>
                  <a:srgbClr val="081892"/>
                </a:solidFill>
                <a:latin typeface="Times New Roman" pitchFamily="18" charset="0"/>
                <a:cs typeface="Times New Roman" pitchFamily="18" charset="0"/>
              </a:rPr>
              <a:t>4S04120103 Менеджер по банковским операциям</a:t>
            </a:r>
          </a:p>
          <a:p>
            <a:r>
              <a:rPr lang="ru-RU" sz="750" dirty="0" smtClean="0">
                <a:solidFill>
                  <a:srgbClr val="081892"/>
                </a:solidFill>
                <a:latin typeface="Times New Roman" pitchFamily="18" charset="0"/>
                <a:cs typeface="Times New Roman" pitchFamily="18" charset="0"/>
              </a:rPr>
              <a:t>Квалификация</a:t>
            </a:r>
            <a:r>
              <a:rPr lang="ru-RU" sz="750" b="1" dirty="0" smtClean="0">
                <a:solidFill>
                  <a:srgbClr val="081892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750" dirty="0" smtClean="0">
                <a:solidFill>
                  <a:srgbClr val="081892"/>
                </a:solidFill>
                <a:latin typeface="Times New Roman" pitchFamily="18" charset="0"/>
                <a:cs typeface="Times New Roman" pitchFamily="18" charset="0"/>
              </a:rPr>
              <a:t>  3W04120101 </a:t>
            </a:r>
            <a:r>
              <a:rPr lang="ru-RU" sz="750" dirty="0">
                <a:solidFill>
                  <a:srgbClr val="081892"/>
                </a:solidFill>
                <a:latin typeface="Times New Roman" pitchFamily="18" charset="0"/>
                <a:cs typeface="Times New Roman" pitchFamily="18" charset="0"/>
              </a:rPr>
              <a:t>Агент страховой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450105" y="1889244"/>
            <a:ext cx="3240360" cy="31239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900" dirty="0">
                <a:solidFill>
                  <a:srgbClr val="081892"/>
                </a:solidFill>
                <a:latin typeface="Times New Roman" pitchFamily="18" charset="0"/>
                <a:cs typeface="Times New Roman" pitchFamily="18" charset="0"/>
              </a:rPr>
              <a:t>Литература,  Биология</a:t>
            </a:r>
          </a:p>
          <a:p>
            <a:pPr algn="ctr"/>
            <a:endParaRPr lang="kk-KZ" sz="850" dirty="0">
              <a:solidFill>
                <a:srgbClr val="081892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kk-KZ" sz="850" dirty="0">
              <a:solidFill>
                <a:srgbClr val="081892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900" dirty="0">
                <a:solidFill>
                  <a:srgbClr val="081892"/>
                </a:solidFill>
                <a:latin typeface="Times New Roman" pitchFamily="18" charset="0"/>
                <a:cs typeface="Times New Roman" pitchFamily="18" charset="0"/>
              </a:rPr>
              <a:t>Биология,  Алгебра </a:t>
            </a:r>
            <a:endParaRPr lang="kk-KZ" sz="900" dirty="0">
              <a:solidFill>
                <a:srgbClr val="081892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kk-KZ" sz="900" dirty="0">
              <a:solidFill>
                <a:srgbClr val="081892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900" dirty="0">
              <a:solidFill>
                <a:srgbClr val="081892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900" dirty="0">
                <a:solidFill>
                  <a:srgbClr val="081892"/>
                </a:solidFill>
                <a:latin typeface="Times New Roman" pitchFamily="18" charset="0"/>
                <a:cs typeface="Times New Roman" pitchFamily="18" charset="0"/>
              </a:rPr>
              <a:t>Литература или иностранный язык , Всемирная история</a:t>
            </a:r>
            <a:endParaRPr lang="kk-KZ" sz="900" dirty="0">
              <a:solidFill>
                <a:srgbClr val="081892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kk-KZ" sz="900" dirty="0">
              <a:solidFill>
                <a:srgbClr val="081892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kk-KZ" sz="900" dirty="0">
              <a:solidFill>
                <a:srgbClr val="081892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kk-KZ" sz="900" dirty="0">
              <a:solidFill>
                <a:srgbClr val="081892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kk-KZ" sz="900" dirty="0">
                <a:solidFill>
                  <a:srgbClr val="081892"/>
                </a:solidFill>
                <a:latin typeface="Times New Roman" pitchFamily="18" charset="0"/>
                <a:cs typeface="Times New Roman" pitchFamily="18" charset="0"/>
              </a:rPr>
              <a:t>Информатика</a:t>
            </a:r>
            <a:r>
              <a:rPr lang="ru-RU" sz="900" dirty="0">
                <a:solidFill>
                  <a:srgbClr val="081892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kk-KZ" sz="900" dirty="0">
                <a:solidFill>
                  <a:srgbClr val="081892"/>
                </a:solidFill>
                <a:latin typeface="Times New Roman" pitchFamily="18" charset="0"/>
                <a:cs typeface="Times New Roman" pitchFamily="18" charset="0"/>
              </a:rPr>
              <a:t>Алгебра</a:t>
            </a:r>
          </a:p>
          <a:p>
            <a:pPr algn="ctr"/>
            <a:endParaRPr lang="kk-KZ" sz="900" dirty="0">
              <a:solidFill>
                <a:srgbClr val="081892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kk-KZ" sz="900" dirty="0" smtClean="0">
                <a:solidFill>
                  <a:srgbClr val="081892"/>
                </a:solidFill>
                <a:latin typeface="Times New Roman" pitchFamily="18" charset="0"/>
                <a:cs typeface="Times New Roman" pitchFamily="18" charset="0"/>
              </a:rPr>
              <a:t>Творческий </a:t>
            </a:r>
            <a:r>
              <a:rPr lang="kk-KZ" sz="900" dirty="0">
                <a:solidFill>
                  <a:srgbClr val="081892"/>
                </a:solidFill>
                <a:latin typeface="Times New Roman" pitchFamily="18" charset="0"/>
                <a:cs typeface="Times New Roman" pitchFamily="18" charset="0"/>
              </a:rPr>
              <a:t>экзамен</a:t>
            </a:r>
            <a:r>
              <a:rPr lang="ru-RU" sz="900" dirty="0">
                <a:solidFill>
                  <a:srgbClr val="081892"/>
                </a:solidFill>
                <a:latin typeface="Times New Roman" pitchFamily="18" charset="0"/>
                <a:cs typeface="Times New Roman" pitchFamily="18" charset="0"/>
              </a:rPr>
              <a:t>, Биология</a:t>
            </a:r>
          </a:p>
          <a:p>
            <a:pPr algn="ctr"/>
            <a:endParaRPr lang="kk-KZ" sz="900" dirty="0">
              <a:solidFill>
                <a:srgbClr val="081892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900" dirty="0">
                <a:solidFill>
                  <a:srgbClr val="081892"/>
                </a:solidFill>
                <a:latin typeface="Times New Roman" pitchFamily="18" charset="0"/>
                <a:cs typeface="Times New Roman" pitchFamily="18" charset="0"/>
              </a:rPr>
              <a:t>Алгебра, </a:t>
            </a:r>
            <a:r>
              <a:rPr lang="ru-RU" sz="900" dirty="0" smtClean="0">
                <a:solidFill>
                  <a:srgbClr val="081892"/>
                </a:solidFill>
                <a:latin typeface="Times New Roman" pitchFamily="18" charset="0"/>
                <a:cs typeface="Times New Roman" pitchFamily="18" charset="0"/>
              </a:rPr>
              <a:t>Информатика</a:t>
            </a:r>
          </a:p>
          <a:p>
            <a:pPr algn="ctr"/>
            <a:endParaRPr lang="kk-KZ" sz="900" dirty="0" smtClean="0">
              <a:solidFill>
                <a:srgbClr val="081892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kk-KZ" sz="900" dirty="0" smtClean="0">
              <a:solidFill>
                <a:srgbClr val="081892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kk-KZ" sz="900" dirty="0" smtClean="0">
              <a:solidFill>
                <a:srgbClr val="081892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kk-KZ" sz="900" dirty="0" smtClean="0">
                <a:solidFill>
                  <a:srgbClr val="081892"/>
                </a:solidFill>
                <a:latin typeface="Times New Roman" pitchFamily="18" charset="0"/>
                <a:cs typeface="Times New Roman" pitchFamily="18" charset="0"/>
              </a:rPr>
              <a:t>Алгебра,  физика</a:t>
            </a:r>
            <a:endParaRPr lang="ru-RU" sz="900" dirty="0">
              <a:solidFill>
                <a:srgbClr val="081892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kk-KZ" sz="900" dirty="0">
              <a:solidFill>
                <a:srgbClr val="081892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900" dirty="0">
              <a:solidFill>
                <a:srgbClr val="081892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900" dirty="0">
              <a:solidFill>
                <a:srgbClr val="08189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3446123" y="242789"/>
            <a:ext cx="295232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b="1" dirty="0">
                <a:solidFill>
                  <a:srgbClr val="081892"/>
                </a:solidFill>
                <a:latin typeface="Times New Roman" pitchFamily="18" charset="0"/>
                <a:cs typeface="Times New Roman" pitchFamily="18" charset="0"/>
              </a:rPr>
              <a:t>Перечень профильных предметов для специальностей</a:t>
            </a:r>
            <a:endParaRPr lang="ru-RU" sz="1200" dirty="0">
              <a:solidFill>
                <a:srgbClr val="08189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1" name="Прямая соединительная линия 20"/>
          <p:cNvCxnSpPr/>
          <p:nvPr/>
        </p:nvCxnSpPr>
        <p:spPr>
          <a:xfrm>
            <a:off x="-48691" y="4077072"/>
            <a:ext cx="1015288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Прямоугольник 24"/>
          <p:cNvSpPr/>
          <p:nvPr/>
        </p:nvSpPr>
        <p:spPr>
          <a:xfrm>
            <a:off x="3519626" y="3927831"/>
            <a:ext cx="3240360" cy="30008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kk-KZ" sz="900" dirty="0" smtClean="0">
              <a:solidFill>
                <a:srgbClr val="081892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kk-KZ" sz="900" dirty="0" smtClean="0">
              <a:solidFill>
                <a:srgbClr val="081892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kk-KZ" sz="900" dirty="0">
              <a:solidFill>
                <a:srgbClr val="081892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kk-KZ" sz="900" dirty="0">
              <a:solidFill>
                <a:srgbClr val="081892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900" dirty="0" smtClean="0">
              <a:solidFill>
                <a:srgbClr val="081892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900" dirty="0">
              <a:solidFill>
                <a:srgbClr val="081892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900" dirty="0">
              <a:solidFill>
                <a:srgbClr val="081892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900" dirty="0">
              <a:solidFill>
                <a:srgbClr val="081892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900" dirty="0">
                <a:solidFill>
                  <a:srgbClr val="081892"/>
                </a:solidFill>
                <a:latin typeface="Times New Roman" pitchFamily="18" charset="0"/>
                <a:cs typeface="Times New Roman" pitchFamily="18" charset="0"/>
              </a:rPr>
              <a:t>Литература (по языкам обучения)История Казахстана</a:t>
            </a:r>
          </a:p>
          <a:p>
            <a:pPr algn="ctr"/>
            <a:endParaRPr lang="ru-RU" sz="900" dirty="0">
              <a:solidFill>
                <a:srgbClr val="081892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900" dirty="0">
              <a:solidFill>
                <a:srgbClr val="081892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kk-KZ" sz="900" dirty="0">
              <a:solidFill>
                <a:srgbClr val="081892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900" dirty="0">
                <a:solidFill>
                  <a:srgbClr val="081892"/>
                </a:solidFill>
                <a:latin typeface="Times New Roman" pitchFamily="18" charset="0"/>
                <a:cs typeface="Times New Roman" pitchFamily="18" charset="0"/>
              </a:rPr>
              <a:t>Алгебра, Информатика</a:t>
            </a:r>
          </a:p>
          <a:p>
            <a:endParaRPr lang="ru-RU" sz="900" dirty="0">
              <a:solidFill>
                <a:srgbClr val="081892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900" dirty="0">
                <a:solidFill>
                  <a:srgbClr val="081892"/>
                </a:solidFill>
                <a:latin typeface="Times New Roman" pitchFamily="18" charset="0"/>
                <a:cs typeface="Times New Roman" pitchFamily="18" charset="0"/>
              </a:rPr>
              <a:t>Основы права, Литература по языкам обучения</a:t>
            </a:r>
          </a:p>
          <a:p>
            <a:pPr algn="ctr"/>
            <a:endParaRPr lang="kk-KZ" sz="900" dirty="0">
              <a:solidFill>
                <a:srgbClr val="081892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900" dirty="0" smtClean="0">
              <a:solidFill>
                <a:srgbClr val="081892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900" dirty="0" smtClean="0">
                <a:solidFill>
                  <a:srgbClr val="081892"/>
                </a:solidFill>
                <a:latin typeface="Times New Roman" pitchFamily="18" charset="0"/>
                <a:cs typeface="Times New Roman" pitchFamily="18" charset="0"/>
              </a:rPr>
              <a:t>Алгебра</a:t>
            </a:r>
            <a:r>
              <a:rPr lang="ru-RU" sz="900" dirty="0">
                <a:solidFill>
                  <a:srgbClr val="081892"/>
                </a:solidFill>
                <a:latin typeface="Times New Roman" pitchFamily="18" charset="0"/>
                <a:cs typeface="Times New Roman" pitchFamily="18" charset="0"/>
              </a:rPr>
              <a:t>, Информатика</a:t>
            </a:r>
          </a:p>
          <a:p>
            <a:pPr algn="ctr"/>
            <a:endParaRPr lang="kk-KZ" sz="900" dirty="0">
              <a:solidFill>
                <a:srgbClr val="081892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900" dirty="0">
              <a:solidFill>
                <a:srgbClr val="081892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900" dirty="0">
              <a:solidFill>
                <a:srgbClr val="08189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" name="Прямая соединительная линия 3">
            <a:extLst>
              <a:ext uri="{FF2B5EF4-FFF2-40B4-BE49-F238E27FC236}">
                <a16:creationId xmlns:a16="http://schemas.microsoft.com/office/drawing/2014/main" id="{E44EF618-0763-4BD5-B4F5-1AA9293A8370}"/>
              </a:ext>
            </a:extLst>
          </p:cNvPr>
          <p:cNvCxnSpPr>
            <a:cxnSpLocks/>
          </p:cNvCxnSpPr>
          <p:nvPr/>
        </p:nvCxnSpPr>
        <p:spPr>
          <a:xfrm>
            <a:off x="0" y="1412776"/>
            <a:ext cx="1008062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>
            <a:extLst>
              <a:ext uri="{FF2B5EF4-FFF2-40B4-BE49-F238E27FC236}">
                <a16:creationId xmlns:a16="http://schemas.microsoft.com/office/drawing/2014/main" id="{5BE657A5-0E47-497C-B2DD-7114630D21BF}"/>
              </a:ext>
            </a:extLst>
          </p:cNvPr>
          <p:cNvCxnSpPr>
            <a:cxnSpLocks/>
          </p:cNvCxnSpPr>
          <p:nvPr/>
        </p:nvCxnSpPr>
        <p:spPr>
          <a:xfrm>
            <a:off x="35880" y="1844824"/>
            <a:ext cx="1004474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>
            <a:extLst>
              <a:ext uri="{FF2B5EF4-FFF2-40B4-BE49-F238E27FC236}">
                <a16:creationId xmlns:a16="http://schemas.microsoft.com/office/drawing/2014/main" id="{B7B3579C-F334-48AC-8C2F-5FE6BA5CCA57}"/>
              </a:ext>
            </a:extLst>
          </p:cNvPr>
          <p:cNvCxnSpPr>
            <a:cxnSpLocks/>
          </p:cNvCxnSpPr>
          <p:nvPr/>
        </p:nvCxnSpPr>
        <p:spPr>
          <a:xfrm>
            <a:off x="-248" y="2204864"/>
            <a:ext cx="1005550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>
            <a:extLst>
              <a:ext uri="{FF2B5EF4-FFF2-40B4-BE49-F238E27FC236}">
                <a16:creationId xmlns:a16="http://schemas.microsoft.com/office/drawing/2014/main" id="{D56EE249-FA26-4873-89BB-7BBC8C843A81}"/>
              </a:ext>
            </a:extLst>
          </p:cNvPr>
          <p:cNvCxnSpPr>
            <a:cxnSpLocks/>
          </p:cNvCxnSpPr>
          <p:nvPr/>
        </p:nvCxnSpPr>
        <p:spPr>
          <a:xfrm>
            <a:off x="-248" y="2924944"/>
            <a:ext cx="1008062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>
            <a:extLst>
              <a:ext uri="{FF2B5EF4-FFF2-40B4-BE49-F238E27FC236}">
                <a16:creationId xmlns:a16="http://schemas.microsoft.com/office/drawing/2014/main" id="{71D2F114-9AED-42F6-934C-36C973A995B3}"/>
              </a:ext>
            </a:extLst>
          </p:cNvPr>
          <p:cNvCxnSpPr>
            <a:cxnSpLocks/>
          </p:cNvCxnSpPr>
          <p:nvPr/>
        </p:nvCxnSpPr>
        <p:spPr>
          <a:xfrm>
            <a:off x="12561" y="3429000"/>
            <a:ext cx="1008062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>
            <a:extLst>
              <a:ext uri="{FF2B5EF4-FFF2-40B4-BE49-F238E27FC236}">
                <a16:creationId xmlns:a16="http://schemas.microsoft.com/office/drawing/2014/main" id="{57CB8CC6-EE7C-4F84-88A6-E3297C6E8A73}"/>
              </a:ext>
            </a:extLst>
          </p:cNvPr>
          <p:cNvCxnSpPr>
            <a:cxnSpLocks/>
          </p:cNvCxnSpPr>
          <p:nvPr/>
        </p:nvCxnSpPr>
        <p:spPr>
          <a:xfrm>
            <a:off x="-12562" y="3717032"/>
            <a:ext cx="1008062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>
            <a:extLst>
              <a:ext uri="{FF2B5EF4-FFF2-40B4-BE49-F238E27FC236}">
                <a16:creationId xmlns:a16="http://schemas.microsoft.com/office/drawing/2014/main" id="{D89A213B-3DAF-4C33-8559-86637100162F}"/>
              </a:ext>
            </a:extLst>
          </p:cNvPr>
          <p:cNvCxnSpPr>
            <a:cxnSpLocks/>
          </p:cNvCxnSpPr>
          <p:nvPr/>
        </p:nvCxnSpPr>
        <p:spPr>
          <a:xfrm>
            <a:off x="-12562" y="5373216"/>
            <a:ext cx="1009318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>
            <a:extLst>
              <a:ext uri="{FF2B5EF4-FFF2-40B4-BE49-F238E27FC236}">
                <a16:creationId xmlns:a16="http://schemas.microsoft.com/office/drawing/2014/main" id="{3D2A2120-8449-4A67-BC09-A7E027AAFB00}"/>
              </a:ext>
            </a:extLst>
          </p:cNvPr>
          <p:cNvCxnSpPr>
            <a:cxnSpLocks/>
          </p:cNvCxnSpPr>
          <p:nvPr/>
        </p:nvCxnSpPr>
        <p:spPr>
          <a:xfrm>
            <a:off x="12561" y="5013176"/>
            <a:ext cx="1008062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>
            <a:extLst>
              <a:ext uri="{FF2B5EF4-FFF2-40B4-BE49-F238E27FC236}">
                <a16:creationId xmlns:a16="http://schemas.microsoft.com/office/drawing/2014/main" id="{1D9564BD-FA50-4ABE-AD35-A795CB90B972}"/>
              </a:ext>
            </a:extLst>
          </p:cNvPr>
          <p:cNvCxnSpPr>
            <a:cxnSpLocks/>
          </p:cNvCxnSpPr>
          <p:nvPr/>
        </p:nvCxnSpPr>
        <p:spPr>
          <a:xfrm>
            <a:off x="-6530" y="5805264"/>
            <a:ext cx="1009318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>
            <a:extLst>
              <a:ext uri="{FF2B5EF4-FFF2-40B4-BE49-F238E27FC236}">
                <a16:creationId xmlns:a16="http://schemas.microsoft.com/office/drawing/2014/main" id="{6216C541-7540-4375-819D-D8C5A37EA1BB}"/>
              </a:ext>
            </a:extLst>
          </p:cNvPr>
          <p:cNvCxnSpPr>
            <a:cxnSpLocks/>
          </p:cNvCxnSpPr>
          <p:nvPr/>
        </p:nvCxnSpPr>
        <p:spPr>
          <a:xfrm>
            <a:off x="-18845" y="6165304"/>
            <a:ext cx="1009318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747</TotalTime>
  <Words>408</Words>
  <Application>Microsoft Office PowerPoint</Application>
  <PresentationFormat>Произвольный</PresentationFormat>
  <Paragraphs>152</Paragraphs>
  <Slides>2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6" baseType="lpstr">
      <vt:lpstr>Arial</vt:lpstr>
      <vt:lpstr>Calibri</vt:lpstr>
      <vt:lpstr>Times New Roman</vt:lpstr>
      <vt:lpstr>Тема Office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Айгул Хуанган</dc:creator>
  <cp:lastModifiedBy>Айгул Хуанган</cp:lastModifiedBy>
  <cp:revision>65</cp:revision>
  <dcterms:created xsi:type="dcterms:W3CDTF">2022-01-21T03:04:08Z</dcterms:created>
  <dcterms:modified xsi:type="dcterms:W3CDTF">2023-04-06T04:01:27Z</dcterms:modified>
</cp:coreProperties>
</file>